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Default Extension="fntdata" ContentType="application/x-fontdata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60" r:id="rId1"/>
  </p:sldMasterIdLst>
  <p:sldIdLst>
    <p:sldId id="285" r:id="rId2"/>
    <p:sldId id="282" r:id="rId3"/>
    <p:sldId id="268" r:id="rId4"/>
    <p:sldId id="269" r:id="rId5"/>
    <p:sldId id="276" r:id="rId6"/>
    <p:sldId id="271" r:id="rId7"/>
    <p:sldId id="270" r:id="rId8"/>
    <p:sldId id="277" r:id="rId9"/>
    <p:sldId id="275" r:id="rId10"/>
    <p:sldId id="272" r:id="rId11"/>
    <p:sldId id="278" r:id="rId12"/>
    <p:sldId id="273" r:id="rId13"/>
    <p:sldId id="279" r:id="rId14"/>
    <p:sldId id="274" r:id="rId15"/>
    <p:sldId id="283" r:id="rId16"/>
    <p:sldId id="284" r:id="rId17"/>
    <p:sldId id="280" r:id="rId18"/>
    <p:sldId id="260" r:id="rId19"/>
  </p:sldIdLst>
  <p:sldSz cx="9144000" cy="6858000" type="screen4x3"/>
  <p:notesSz cx="6858000" cy="9144000"/>
  <p:embeddedFontLst>
    <p:embeddedFont>
      <p:font typeface="Nexa Script Thin" pitchFamily="2" charset="-52"/>
      <p:regular r:id="rId20"/>
    </p:embeddedFont>
    <p:embeddedFont>
      <p:font typeface="Comic Sans MS" pitchFamily="66" charset="0"/>
      <p:regular r:id="rId21"/>
      <p:bold r:id="rId22"/>
      <p:italic r:id="rId23"/>
      <p:boldItalic r:id="rId24"/>
    </p:embeddedFont>
    <p:embeddedFont>
      <p:font typeface="Calibri" pitchFamily="34" charset="0"/>
      <p:regular r:id="rId25"/>
      <p:bold r:id="rId26"/>
      <p:italic r:id="rId27"/>
      <p:boldItalic r:id="rId28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0099"/>
    <a:srgbClr val="33CC33"/>
    <a:srgbClr val="8A0000"/>
    <a:srgbClr val="660066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42" autoAdjust="0"/>
    <p:restoredTop sz="94660"/>
  </p:normalViewPr>
  <p:slideViewPr>
    <p:cSldViewPr>
      <p:cViewPr>
        <p:scale>
          <a:sx n="60" d="100"/>
          <a:sy n="60" d="100"/>
        </p:scale>
        <p:origin x="-1388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7.fntdata"/><Relationship Id="rId3" Type="http://schemas.openxmlformats.org/officeDocument/2006/relationships/slide" Target="slides/slide2.xml"/><Relationship Id="rId21" Type="http://schemas.openxmlformats.org/officeDocument/2006/relationships/font" Target="fonts/font2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6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font" Target="fonts/font1.fntdata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5.fntdata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4.fntdata"/><Relationship Id="rId28" Type="http://schemas.openxmlformats.org/officeDocument/2006/relationships/font" Target="fonts/font9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3.fntdata"/><Relationship Id="rId27" Type="http://schemas.openxmlformats.org/officeDocument/2006/relationships/font" Target="fonts/font8.fntdata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691680" y="2130425"/>
            <a:ext cx="5737840" cy="14700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  <a:latin typeface="Comic Sans MS" pitchFamily="66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14480" y="3886200"/>
            <a:ext cx="571504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  <a:latin typeface="Comic Sans MS" pitchFamily="66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  <a:latin typeface="Comic Sans MS" pitchFamily="66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68C4FF4-6EE1-4A76-9B8F-B2F594D6C874}" type="datetimeFigureOut">
              <a:rPr lang="ru-RU" smtClean="0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08.06.2025</a:t>
            </a:fld>
            <a:endParaRPr lang="ru-RU"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  <a:latin typeface="Comic Sans MS" pitchFamily="66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  <a:latin typeface="Comic Sans MS" pitchFamily="66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BF7A747-1B53-4B3F-B8D2-D8AB0E128148}" type="slidenum">
              <a:rPr lang="ru-RU" smtClean="0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91680" y="274638"/>
            <a:ext cx="6523658" cy="11430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  <a:latin typeface="Comic Sans MS" pitchFamily="66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00100" y="1600200"/>
            <a:ext cx="7215238" cy="452596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  <a:latin typeface="Comic Sans MS" pitchFamily="66" charset="0"/>
              </a:defRPr>
            </a:lvl1pPr>
            <a:lvl2pPr>
              <a:defRPr>
                <a:solidFill>
                  <a:schemeClr val="tx2"/>
                </a:solidFill>
                <a:latin typeface="Comic Sans MS" pitchFamily="66" charset="0"/>
              </a:defRPr>
            </a:lvl2pPr>
            <a:lvl3pPr>
              <a:defRPr>
                <a:solidFill>
                  <a:schemeClr val="tx2"/>
                </a:solidFill>
                <a:latin typeface="Comic Sans MS" pitchFamily="66" charset="0"/>
              </a:defRPr>
            </a:lvl3pPr>
            <a:lvl4pPr>
              <a:defRPr>
                <a:solidFill>
                  <a:schemeClr val="tx2"/>
                </a:solidFill>
                <a:latin typeface="Comic Sans MS" pitchFamily="66" charset="0"/>
              </a:defRPr>
            </a:lvl4pPr>
            <a:lvl5pPr>
              <a:defRPr>
                <a:solidFill>
                  <a:schemeClr val="tx2"/>
                </a:solidFill>
                <a:latin typeface="Comic Sans MS" pitchFamily="66" charset="0"/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  <a:latin typeface="Comic Sans MS" pitchFamily="66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152DDE1-E9F2-4B50-AB95-1A36B28481DE}" type="datetimeFigureOut">
              <a:rPr lang="ru-RU" smtClean="0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08.06.2025</a:t>
            </a:fld>
            <a:endParaRPr lang="ru-RU"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  <a:latin typeface="Comic Sans MS" pitchFamily="66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  <a:latin typeface="Comic Sans MS" pitchFamily="66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087BA6C-DE82-4922-A007-5CB817EE4E20}" type="slidenum">
              <a:rPr lang="ru-RU" smtClean="0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91680" y="274638"/>
            <a:ext cx="6523658" cy="11430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  <a:latin typeface="Comic Sans MS" pitchFamily="66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928662" y="1600200"/>
            <a:ext cx="3567138" cy="4525963"/>
          </a:xfrm>
          <a:prstGeom prst="rect">
            <a:avLst/>
          </a:prstGeom>
        </p:spPr>
        <p:txBody>
          <a:bodyPr/>
          <a:lstStyle>
            <a:lvl1pPr>
              <a:defRPr sz="2800">
                <a:solidFill>
                  <a:schemeClr val="tx2"/>
                </a:solidFill>
                <a:latin typeface="Comic Sans MS" pitchFamily="66" charset="0"/>
              </a:defRPr>
            </a:lvl1pPr>
            <a:lvl2pPr>
              <a:defRPr sz="2400">
                <a:solidFill>
                  <a:schemeClr val="tx2"/>
                </a:solidFill>
                <a:latin typeface="Comic Sans MS" pitchFamily="66" charset="0"/>
              </a:defRPr>
            </a:lvl2pPr>
            <a:lvl3pPr>
              <a:defRPr sz="2000">
                <a:solidFill>
                  <a:schemeClr val="tx2"/>
                </a:solidFill>
                <a:latin typeface="Comic Sans MS" pitchFamily="66" charset="0"/>
              </a:defRPr>
            </a:lvl3pPr>
            <a:lvl4pPr>
              <a:defRPr sz="1800">
                <a:solidFill>
                  <a:schemeClr val="tx2"/>
                </a:solidFill>
                <a:latin typeface="Comic Sans MS" pitchFamily="66" charset="0"/>
              </a:defRPr>
            </a:lvl4pPr>
            <a:lvl5pPr>
              <a:defRPr sz="1800">
                <a:solidFill>
                  <a:schemeClr val="tx2"/>
                </a:solidFill>
                <a:latin typeface="Comic Sans MS" pitchFamily="66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3567138" cy="4525963"/>
          </a:xfrm>
          <a:prstGeom prst="rect">
            <a:avLst/>
          </a:prstGeom>
        </p:spPr>
        <p:txBody>
          <a:bodyPr/>
          <a:lstStyle>
            <a:lvl1pPr>
              <a:defRPr sz="2800">
                <a:solidFill>
                  <a:schemeClr val="tx2"/>
                </a:solidFill>
                <a:latin typeface="Comic Sans MS" pitchFamily="66" charset="0"/>
              </a:defRPr>
            </a:lvl1pPr>
            <a:lvl2pPr>
              <a:defRPr sz="2400">
                <a:solidFill>
                  <a:schemeClr val="tx2"/>
                </a:solidFill>
                <a:latin typeface="Comic Sans MS" pitchFamily="66" charset="0"/>
              </a:defRPr>
            </a:lvl2pPr>
            <a:lvl3pPr>
              <a:defRPr sz="2000">
                <a:solidFill>
                  <a:schemeClr val="tx2"/>
                </a:solidFill>
                <a:latin typeface="Comic Sans MS" pitchFamily="66" charset="0"/>
              </a:defRPr>
            </a:lvl3pPr>
            <a:lvl4pPr>
              <a:defRPr sz="1800">
                <a:solidFill>
                  <a:schemeClr val="tx2"/>
                </a:solidFill>
                <a:latin typeface="Comic Sans MS" pitchFamily="66" charset="0"/>
              </a:defRPr>
            </a:lvl4pPr>
            <a:lvl5pPr>
              <a:defRPr sz="1800">
                <a:solidFill>
                  <a:schemeClr val="tx2"/>
                </a:solidFill>
                <a:latin typeface="Comic Sans MS" pitchFamily="66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  <a:latin typeface="Comic Sans MS" pitchFamily="66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18AA105-3B9A-485F-A7BD-B3B1C1BFF994}" type="datetimeFigureOut">
              <a:rPr lang="ru-RU" smtClean="0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08.06.2025</a:t>
            </a:fld>
            <a:endParaRPr lang="ru-RU"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  <a:latin typeface="Comic Sans MS" pitchFamily="66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  <a:latin typeface="Comic Sans MS" pitchFamily="66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9217202-91A5-4841-8837-12B3422A9C13}" type="slidenum">
              <a:rPr lang="ru-RU" smtClean="0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91680" y="274638"/>
            <a:ext cx="6995120" cy="11430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  <a:latin typeface="Comic Sans MS" pitchFamily="66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  <a:latin typeface="Comic Sans MS" pitchFamily="66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62FDA9A-A9AF-4522-BA4E-959710ABA8F2}" type="datetimeFigureOut">
              <a:rPr lang="ru-RU" smtClean="0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08.06.2025</a:t>
            </a:fld>
            <a:endParaRPr lang="ru-RU">
              <a:cs typeface="Arial" charset="0"/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  <a:latin typeface="Comic Sans MS" pitchFamily="66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cs typeface="Arial" charset="0"/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  <a:latin typeface="Comic Sans MS" pitchFamily="66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4C3DF-49FF-4AA4-A1AB-8615103FAECA}" type="slidenum">
              <a:rPr lang="ru-RU" smtClean="0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  <a:latin typeface="Comic Sans MS" pitchFamily="66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81C31E6-6AC6-4E62-806B-D0CB1E8C6262}" type="datetimeFigureOut">
              <a:rPr lang="ru-RU" smtClean="0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08.06.2025</a:t>
            </a:fld>
            <a:endParaRPr lang="ru-RU">
              <a:cs typeface="Arial" charset="0"/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  <a:latin typeface="Comic Sans MS" pitchFamily="66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cs typeface="Arial" charset="0"/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  <a:latin typeface="Comic Sans MS" pitchFamily="66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1B0E188-B191-46AC-99B7-5113417AE6AB}" type="slidenum">
              <a:rPr lang="ru-RU" smtClean="0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7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4" r:id="rId3"/>
    <p:sldLayoutId id="2147483666" r:id="rId4"/>
    <p:sldLayoutId id="2147483667" r:id="rId5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s://shtampik.com/photo/muravishka-voprosik-okrujayushiy-mir/" TargetMode="External"/><Relationship Id="rId2" Type="http://schemas.openxmlformats.org/officeDocument/2006/relationships/hyperlink" Target="https://yandex.ru/images/search?img_url=https://grizly.club/uploads/posts/2023-02/1676420643_grizly-club-p-tortilla-cherepakha-klipart-20.png&amp;lr=20213&amp;p=19&amp;pos=21&amp;rpt=simage&amp;text=%D0%BA%D0%B0%D1%80%D1%82%D0%B8%D0%BD%D0%BA%D0%B0%20%D1%87%D0%B5%D1%80%D0%B5%D0%BF%D0%B0%D1%85%D0%B0%20%D1%81%20%D0%B3%D0%BE%D1%80%D1%88%D0%BE%D1%87%D0%BA%D0%BE%D0%BC%20%D1%80%D0%B0%D1%81%D1%81%D1%8B%D0%BF%D0%B0%D0%BD%D0%BD%D1%8B%D0%B5%20%D0%BC%D0%BE%D0%BD%D0%B5%D1%82%D1%8B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s://www.uchportal.ru/load/305-1-0-89235" TargetMode="External"/><Relationship Id="rId5" Type="http://schemas.openxmlformats.org/officeDocument/2006/relationships/hyperlink" Target="https://yandex.ru/images/search?img_url=https://thumbs.dreamstime.com/b/purse-vector-illustration" TargetMode="External"/><Relationship Id="rId4" Type="http://schemas.openxmlformats.org/officeDocument/2006/relationships/hyperlink" Target="https://yandex.ru/images/search?img_url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99592" y="1700808"/>
            <a:ext cx="7488832" cy="2880320"/>
          </a:xfrm>
        </p:spPr>
        <p:txBody>
          <a:bodyPr anchor="ctr"/>
          <a:lstStyle/>
          <a:p>
            <a:r>
              <a:rPr lang="ru-RU" sz="5400" b="1" dirty="0" smtClean="0">
                <a:latin typeface="Nexa Script Thin" pitchFamily="2" charset="-52"/>
              </a:rPr>
              <a:t>«Совместный труд. Семейный бюджет, доходы и расходы семьи»</a:t>
            </a:r>
            <a:endParaRPr lang="ru-RU" sz="5400" b="1" dirty="0">
              <a:ln w="19050">
                <a:solidFill>
                  <a:prstClr val="white"/>
                </a:solidFill>
                <a:prstDash val="solid"/>
              </a:ln>
              <a:solidFill>
                <a:schemeClr val="accent5">
                  <a:lumMod val="50000"/>
                </a:schemeClr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Nexa Script Thin" pitchFamily="2" charset="-52"/>
              <a:cs typeface="Arial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43042" y="5085184"/>
            <a:ext cx="5786478" cy="1224136"/>
          </a:xfrm>
        </p:spPr>
        <p:txBody>
          <a:bodyPr anchor="ctr"/>
          <a:lstStyle/>
          <a:p>
            <a:pPr>
              <a:spcBef>
                <a:spcPct val="0"/>
              </a:spcBef>
              <a:defRPr/>
            </a:pPr>
            <a:r>
              <a:rPr lang="ru-RU" sz="16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Подготовила учитель начальных классов  </a:t>
            </a:r>
          </a:p>
          <a:p>
            <a:pPr>
              <a:spcBef>
                <a:spcPct val="0"/>
              </a:spcBef>
              <a:defRPr/>
            </a:pPr>
            <a:r>
              <a:rPr lang="ru-RU" sz="16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МБОУ СШ с. Троекурово</a:t>
            </a:r>
          </a:p>
          <a:p>
            <a:pPr>
              <a:spcBef>
                <a:spcPct val="0"/>
              </a:spcBef>
              <a:defRPr/>
            </a:pPr>
            <a:r>
              <a:rPr lang="ru-RU" sz="1600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Чесалина</a:t>
            </a:r>
            <a:r>
              <a:rPr lang="ru-RU" sz="16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 Лидия Васильевна</a:t>
            </a:r>
          </a:p>
          <a:p>
            <a:pPr>
              <a:spcBef>
                <a:spcPct val="0"/>
              </a:spcBef>
              <a:defRPr/>
            </a:pPr>
            <a:r>
              <a:rPr lang="ru-RU" sz="160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 Апрель  2025 </a:t>
            </a:r>
            <a:r>
              <a:rPr lang="ru-RU" sz="16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г.</a:t>
            </a:r>
          </a:p>
          <a:p>
            <a:pPr>
              <a:spcBef>
                <a:spcPct val="0"/>
              </a:spcBef>
              <a:defRPr/>
            </a:pPr>
            <a:endParaRPr lang="ru-RU" sz="1600" dirty="0">
              <a:solidFill>
                <a:srgbClr val="C00000"/>
              </a:solidFill>
              <a:cs typeface="Arial" charset="0"/>
            </a:endParaRPr>
          </a:p>
        </p:txBody>
      </p:sp>
      <p:sp>
        <p:nvSpPr>
          <p:cNvPr id="4" name="Подзаголовок 2"/>
          <p:cNvSpPr txBox="1">
            <a:spLocks/>
          </p:cNvSpPr>
          <p:nvPr/>
        </p:nvSpPr>
        <p:spPr>
          <a:xfrm>
            <a:off x="1691680" y="332656"/>
            <a:ext cx="5786478" cy="1224136"/>
          </a:xfrm>
          <a:prstGeom prst="rect">
            <a:avLst/>
          </a:prstGeom>
        </p:spPr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omic Sans MS" pitchFamily="66" charset="0"/>
                <a:ea typeface="+mn-ea"/>
                <a:cs typeface="Arial" charset="0"/>
              </a:rPr>
              <a:t>Окружающий</a:t>
            </a:r>
            <a:r>
              <a:rPr kumimoji="0" lang="ru-RU" sz="2800" b="1" i="0" u="none" strike="noStrike" kern="1200" cap="none" spc="0" normalizeH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omic Sans MS" pitchFamily="66" charset="0"/>
                <a:ea typeface="+mn-ea"/>
                <a:cs typeface="Arial" charset="0"/>
              </a:rPr>
              <a:t> мир  3 класс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ru-RU" sz="2800" b="1" baseline="0" dirty="0" smtClean="0">
                <a:solidFill>
                  <a:srgbClr val="00B050"/>
                </a:solidFill>
                <a:latin typeface="Comic Sans MS" pitchFamily="66" charset="0"/>
                <a:cs typeface="Arial" charset="0"/>
              </a:rPr>
              <a:t>УМК</a:t>
            </a:r>
            <a:r>
              <a:rPr lang="ru-RU" sz="2800" b="1" dirty="0" smtClean="0">
                <a:solidFill>
                  <a:srgbClr val="00B050"/>
                </a:solidFill>
                <a:latin typeface="Comic Sans MS" pitchFamily="66" charset="0"/>
                <a:cs typeface="Arial" charset="0"/>
              </a:rPr>
              <a:t> «Школа России»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omic Sans MS" pitchFamily="66" charset="0"/>
              <a:ea typeface="+mn-ea"/>
              <a:cs typeface="Arial" charset="0"/>
            </a:endParaRPr>
          </a:p>
        </p:txBody>
      </p:sp>
      <p:pic>
        <p:nvPicPr>
          <p:cNvPr id="5" name="Рисунок 4" descr="Муравьишка вопросик окружающий мир. Муравьишка и черепаха школа России. Муравей из окружающего мира Плешаков. Школа Росси черепаха и муравей. Муравьишка вопросик из окружающего мира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4221088"/>
            <a:ext cx="1224136" cy="2088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Содержимое 3" descr="https://xn--j1ahfl.xn--p1ai/data/ppt_to_html/u159118/p126326/img1.jpg"/>
          <p:cNvPicPr>
            <a:picLocks/>
          </p:cNvPicPr>
          <p:nvPr/>
        </p:nvPicPr>
        <p:blipFill>
          <a:blip r:embed="rId3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wpc="http://schemas.microsoft.com/office/word/2010/wordprocessingCanvas" xmlns="" xmlns:pic="http://schemas.openxmlformats.org/drawingml/2006/picture" xmlns:lc="http://schemas.openxmlformats.org/drawingml/2006/lockedCanvas" val="0"/>
              </a:ext>
            </a:extLst>
          </a:blip>
          <a:srcRect r="30769" b="19576"/>
          <a:stretch>
            <a:fillRect/>
          </a:stretch>
        </p:blipFill>
        <p:spPr bwMode="auto">
          <a:xfrm flipH="1">
            <a:off x="6732240" y="4221088"/>
            <a:ext cx="1512168" cy="165618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="" xmlns:p14="http://schemas.microsoft.com/office/powerpoint/2010/main" val="249470267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1196752"/>
            <a:ext cx="7499176" cy="1143000"/>
          </a:xfrm>
        </p:spPr>
        <p:txBody>
          <a:bodyPr/>
          <a:lstStyle/>
          <a:p>
            <a:pPr lvl="0"/>
            <a:r>
              <a:rPr lang="ru-RU" sz="2400" dirty="0" smtClean="0">
                <a:solidFill>
                  <a:schemeClr val="tx1"/>
                </a:solidFill>
                <a:latin typeface="+mn-lt"/>
                <a:ea typeface="Calibri" pitchFamily="34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chemeClr val="tx1"/>
                </a:solidFill>
                <a:latin typeface="+mn-lt"/>
                <a:ea typeface="Calibri" pitchFamily="34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tx1"/>
                </a:solidFill>
                <a:latin typeface="+mn-lt"/>
                <a:ea typeface="Calibri" pitchFamily="34" charset="0"/>
                <a:cs typeface="Times New Roman" pitchFamily="18" charset="0"/>
              </a:rPr>
              <a:t>Определите, больше или меньше станет доход семьи. Больше - поднимаемся на носочки и хлопаем в ладоши, меньше – то приседаем. </a:t>
            </a:r>
            <a:r>
              <a:rPr lang="ru-RU" sz="300" dirty="0" smtClean="0">
                <a:solidFill>
                  <a:schemeClr val="tx1"/>
                </a:solidFill>
                <a:latin typeface="+mn-lt"/>
                <a:cs typeface="Arial" pitchFamily="34" charset="0"/>
              </a:rPr>
              <a:t/>
            </a:r>
            <a:br>
              <a:rPr lang="ru-RU" sz="300" dirty="0" smtClean="0">
                <a:solidFill>
                  <a:schemeClr val="tx1"/>
                </a:solidFill>
                <a:latin typeface="+mn-lt"/>
                <a:cs typeface="Arial" pitchFamily="34" charset="0"/>
              </a:rPr>
            </a:br>
            <a:endParaRPr lang="ru-RU" sz="2400" dirty="0">
              <a:latin typeface="+mn-lt"/>
            </a:endParaRPr>
          </a:p>
        </p:txBody>
      </p:sp>
      <p:sp>
        <p:nvSpPr>
          <p:cNvPr id="14337" name="Rectangle 1"/>
          <p:cNvSpPr>
            <a:spLocks noChangeArrowheads="1"/>
          </p:cNvSpPr>
          <p:nvPr/>
        </p:nvSpPr>
        <p:spPr bwMode="auto">
          <a:xfrm>
            <a:off x="971600" y="2780928"/>
            <a:ext cx="7488832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папе в этом месяце дали премию; </a:t>
            </a:r>
            <a:endParaRPr kumimoji="0" lang="ru-RU" sz="11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маме задержали заработную плату; </a:t>
            </a:r>
            <a:endParaRPr kumimoji="0" lang="ru-RU" sz="11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брату повысили стипендию за отличную учебу; </a:t>
            </a:r>
            <a:endParaRPr kumimoji="0" lang="ru-RU" sz="11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дедушка выиграл в лотерею; </a:t>
            </a:r>
            <a:endParaRPr kumimoji="0" lang="ru-RU" sz="11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бабушка вышла на пенсию и уволилась с работы; </a:t>
            </a:r>
            <a:endParaRPr kumimoji="0" lang="ru-RU" sz="11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брат дописал книгу и получил гонорар. </a:t>
            </a:r>
            <a:endParaRPr kumimoji="0" lang="ru-RU" sz="40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971600" y="476672"/>
            <a:ext cx="747352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ФИЗКУЛЬТМИНУТКА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5" name="Рисунок 4" descr="Муравьишка вопросик окружающий мир. Муравьишка и черепаха школа России. Муравей из окружающего мира Плешаков. Школа Росси черепаха и муравей. Муравьишка вопросик из окружающего мира"/>
          <p:cNvPicPr/>
          <p:nvPr/>
        </p:nvPicPr>
        <p:blipFill>
          <a:blip r:embed="rId2" cstate="print"/>
          <a:srcRect l="16406" t="9091" r="12500"/>
          <a:stretch>
            <a:fillRect/>
          </a:stretch>
        </p:blipFill>
        <p:spPr bwMode="auto">
          <a:xfrm flipH="1">
            <a:off x="7812360" y="1988840"/>
            <a:ext cx="1008112" cy="1728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332656"/>
            <a:ext cx="7571184" cy="1143000"/>
          </a:xfrm>
        </p:spPr>
        <p:txBody>
          <a:bodyPr/>
          <a:lstStyle/>
          <a:p>
            <a:r>
              <a:rPr lang="ru-RU" sz="3600" b="1" dirty="0" smtClean="0">
                <a:solidFill>
                  <a:srgbClr val="002060"/>
                </a:solidFill>
              </a:rPr>
              <a:t>НА ЧЁМ МОЖНО СЭКОНОМИТЬ?</a:t>
            </a:r>
            <a:endParaRPr lang="ru-RU" sz="3600" b="1" dirty="0">
              <a:solidFill>
                <a:srgbClr val="002060"/>
              </a:solidFill>
            </a:endParaRPr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467544" y="1556792"/>
            <a:ext cx="3960440" cy="1584176"/>
          </a:xfrm>
          <a:prstGeom prst="rect">
            <a:avLst/>
          </a:prstGeom>
          <a:ln>
            <a:solidFill>
              <a:srgbClr val="0070C0"/>
            </a:solidFill>
          </a:ln>
        </p:spPr>
        <p:txBody>
          <a:bodyPr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КВАРТПЛАТА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2400" b="1" dirty="0" smtClean="0">
                <a:solidFill>
                  <a:srgbClr val="002060"/>
                </a:solidFill>
                <a:latin typeface="Comic Sans MS" pitchFamily="66" charset="0"/>
                <a:ea typeface="+mj-ea"/>
                <a:cs typeface="+mj-cs"/>
              </a:rPr>
              <a:t>(ЭКОНОМИТЬ СВЕТ И ВОДУ)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1043608" y="3645024"/>
            <a:ext cx="7200800" cy="2088232"/>
          </a:xfrm>
          <a:prstGeom prst="rect">
            <a:avLst/>
          </a:prstGeom>
          <a:ln>
            <a:solidFill>
              <a:srgbClr val="0070C0"/>
            </a:solidFill>
          </a:ln>
        </p:spPr>
        <p:txBody>
          <a:bodyPr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ВЕЩИ : 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ОДЕЖДА, ОБУВЬ, ШКОЛЬНЫЕ</a:t>
            </a:r>
            <a:r>
              <a:rPr kumimoji="0" lang="ru-RU" sz="2800" b="1" i="0" u="none" strike="noStrike" kern="120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 ПРИНАДЛЕЖНОСТИ И Т.Д.</a:t>
            </a:r>
            <a:endParaRPr kumimoji="0" lang="ru-RU" sz="4000" b="1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2400" b="1" dirty="0" smtClean="0">
                <a:solidFill>
                  <a:srgbClr val="002060"/>
                </a:solidFill>
                <a:latin typeface="Comic Sans MS" pitchFamily="66" charset="0"/>
                <a:ea typeface="+mj-ea"/>
                <a:cs typeface="+mj-cs"/>
              </a:rPr>
              <a:t>(БЕРЕЖНОЕ ОТНОШЕНИЕ)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4860032" y="1556792"/>
            <a:ext cx="3960440" cy="1728192"/>
          </a:xfrm>
          <a:prstGeom prst="rect">
            <a:avLst/>
          </a:prstGeom>
          <a:ln>
            <a:solidFill>
              <a:srgbClr val="0070C0"/>
            </a:solidFill>
          </a:ln>
        </p:spPr>
        <p:txBody>
          <a:bodyPr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ПРОДУКТЫ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2400" b="1" dirty="0" smtClean="0">
                <a:solidFill>
                  <a:srgbClr val="002060"/>
                </a:solidFill>
                <a:latin typeface="Comic Sans MS" pitchFamily="66" charset="0"/>
                <a:ea typeface="+mj-ea"/>
                <a:cs typeface="+mj-cs"/>
              </a:rPr>
              <a:t>(МЕНЬШЕ ПОКУПАТЬ СЛАДОСТЕЙ, ВЫРАЩИВАТЬ САМИМ)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https://avatars.mds.yandex.net/i?id=e0433ae16770b26e4c1f9ef195d2387eb5c0f306-5869255-images-thumbs&amp;n=13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wpc="http://schemas.microsoft.com/office/word/2010/wordprocessingCanvas" xmlns="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rcRect l="9250" t="6597" r="8000" b="16250"/>
          <a:stretch/>
        </p:blipFill>
        <p:spPr bwMode="auto">
          <a:xfrm>
            <a:off x="323529" y="1340768"/>
            <a:ext cx="2605398" cy="2662327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wpc="http://schemas.microsoft.com/office/word/2010/wordprocessingCanvas" xmlns="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/>
            </a:ext>
          </a:extLst>
        </p:spPr>
      </p:pic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3131840" y="2502188"/>
            <a:ext cx="4248472" cy="304698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1.Разумно расходовать деньги. </a:t>
            </a:r>
            <a:endParaRPr kumimoji="0" lang="ru-RU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2. Не покупать не нужных в хозяйстве вещей. </a:t>
            </a:r>
            <a:endParaRPr kumimoji="0" lang="ru-RU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3.Не покупать лишних продуктов, чтобы потом их не выбрасывать. </a:t>
            </a:r>
            <a:endParaRPr kumimoji="0" lang="ru-RU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4.Ценить трудовую копейку.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Рисунок 4" descr="Муравьишка вопросик окружающий мир. Муравьишка и черепаха школа России. Муравей из окружающего мира Плешаков. Школа Росси черепаха и муравей. Муравьишка вопросик из окружающего мира"/>
          <p:cNvPicPr/>
          <p:nvPr/>
        </p:nvPicPr>
        <p:blipFill>
          <a:blip r:embed="rId3" cstate="print"/>
          <a:srcRect l="16406" t="9091" r="12500"/>
          <a:stretch>
            <a:fillRect/>
          </a:stretch>
        </p:blipFill>
        <p:spPr bwMode="auto">
          <a:xfrm flipH="1">
            <a:off x="7500958" y="1340768"/>
            <a:ext cx="1391522" cy="3096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1547664" y="836712"/>
            <a:ext cx="6995120" cy="1143000"/>
          </a:xfrm>
        </p:spPr>
        <p:txBody>
          <a:bodyPr/>
          <a:lstStyle/>
          <a:p>
            <a:pPr lvl="0" eaLnBrk="1" hangingPunct="1"/>
            <a:r>
              <a:rPr lang="ru-RU" b="1" i="1" dirty="0" err="1" smtClean="0">
                <a:solidFill>
                  <a:srgbClr val="33CC33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Памятка-советы</a:t>
            </a:r>
            <a:endParaRPr lang="ru-RU" sz="1800" dirty="0" smtClean="0">
              <a:solidFill>
                <a:srgbClr val="33CC33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980728"/>
            <a:ext cx="7499176" cy="1143000"/>
          </a:xfrm>
        </p:spPr>
        <p:txBody>
          <a:bodyPr/>
          <a:lstStyle/>
          <a:p>
            <a:r>
              <a:rPr lang="ru-RU" dirty="0" smtClean="0"/>
              <a:t>Правила безопасности при совершении покупок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491880" y="4581128"/>
            <a:ext cx="208823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/>
              <a:t>с. 71.</a:t>
            </a:r>
            <a:endParaRPr lang="ru-RU" sz="3200" b="1" dirty="0"/>
          </a:p>
        </p:txBody>
      </p:sp>
      <p:pic>
        <p:nvPicPr>
          <p:cNvPr id="4" name="Рисунок 3" descr="Муравьишка вопросик окружающий мир. Муравьишка и черепаха школа России. Муравей из окружающего мира Плешаков. Школа Росси черепаха и муравей. Муравьишка вопросик из окружающего мира"/>
          <p:cNvPicPr/>
          <p:nvPr/>
        </p:nvPicPr>
        <p:blipFill>
          <a:blip r:embed="rId2" cstate="print"/>
          <a:srcRect l="16406" t="9091" r="12500"/>
          <a:stretch>
            <a:fillRect/>
          </a:stretch>
        </p:blipFill>
        <p:spPr bwMode="auto">
          <a:xfrm>
            <a:off x="1331640" y="2780928"/>
            <a:ext cx="1872208" cy="3096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6" name="AutoShape 2" descr="Picture background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8" name="AutoShape 4" descr="Picture background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0" name="AutoShape 6" descr="Picture background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3" cstate="print"/>
          <a:srcRect r="26409"/>
          <a:stretch>
            <a:fillRect/>
          </a:stretch>
        </p:blipFill>
        <p:spPr bwMode="auto">
          <a:xfrm>
            <a:off x="5076056" y="2636912"/>
            <a:ext cx="2232248" cy="3535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1043608" y="1597441"/>
            <a:ext cx="7416824" cy="4154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1. Мама, папа, я -наша дружная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…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2. Дети получают детское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…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3. Родители получают на работе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…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4. То, что тратит семья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…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5. Её получают бабушки и дедушки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…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6. С переводе с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английского-денежная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сумка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…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7. Назовите одним словом: зарплата, премия, пенсия, пособие…</a:t>
            </a:r>
            <a:endParaRPr kumimoji="0" lang="ru-RU" sz="105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8.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Способ ведения хозяйства по принципу бережливости -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…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043608" y="836712"/>
            <a:ext cx="7422224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ИГРА «Слово потерялось</a:t>
            </a:r>
            <a:endParaRPr lang="ru-RU" sz="4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508104" y="1988840"/>
            <a:ext cx="20162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B050"/>
                </a:solidFill>
              </a:rPr>
              <a:t>семья</a:t>
            </a:r>
            <a:endParaRPr lang="ru-RU" sz="2400" b="1" dirty="0">
              <a:solidFill>
                <a:srgbClr val="00B05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644008" y="2348880"/>
            <a:ext cx="20162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B050"/>
                </a:solidFill>
              </a:rPr>
              <a:t>пособие</a:t>
            </a:r>
            <a:endParaRPr lang="ru-RU" sz="2400" b="1" dirty="0">
              <a:solidFill>
                <a:srgbClr val="00B05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580112" y="2708920"/>
            <a:ext cx="20162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B050"/>
                </a:solidFill>
              </a:rPr>
              <a:t>зарплату</a:t>
            </a:r>
            <a:endParaRPr lang="ru-RU" sz="2400" b="1" dirty="0">
              <a:solidFill>
                <a:srgbClr val="00B05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211960" y="3068960"/>
            <a:ext cx="20162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B050"/>
                </a:solidFill>
              </a:rPr>
              <a:t>расходы</a:t>
            </a:r>
            <a:endParaRPr lang="ru-RU" sz="2400" b="1" dirty="0">
              <a:solidFill>
                <a:srgbClr val="00B05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796136" y="3429000"/>
            <a:ext cx="20162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B050"/>
                </a:solidFill>
              </a:rPr>
              <a:t>пенсия</a:t>
            </a:r>
            <a:endParaRPr lang="ru-RU" sz="2400" b="1" dirty="0">
              <a:solidFill>
                <a:srgbClr val="00B05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127776" y="3861048"/>
            <a:ext cx="20162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B050"/>
                </a:solidFill>
              </a:rPr>
              <a:t>бюджет</a:t>
            </a:r>
            <a:endParaRPr lang="ru-RU" sz="2400" b="1" dirty="0">
              <a:solidFill>
                <a:srgbClr val="00B05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419872" y="4581128"/>
            <a:ext cx="20162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B050"/>
                </a:solidFill>
              </a:rPr>
              <a:t>доходы</a:t>
            </a:r>
            <a:endParaRPr lang="ru-RU" sz="2400" b="1" dirty="0">
              <a:solidFill>
                <a:srgbClr val="00B05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491880" y="5301208"/>
            <a:ext cx="20162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B050"/>
                </a:solidFill>
              </a:rPr>
              <a:t>экономия</a:t>
            </a:r>
            <a:endParaRPr lang="ru-RU" sz="2400" b="1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7" grpId="0"/>
      <p:bldP spid="8" grpId="0"/>
      <p:bldP spid="9" grpId="0"/>
      <p:bldP spid="10" grpId="0"/>
      <p:bldP spid="11" grpId="0"/>
      <p:bldP spid="1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214422"/>
            <a:ext cx="8208912" cy="4525963"/>
          </a:xfrm>
        </p:spPr>
        <p:txBody>
          <a:bodyPr/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- Узнать, что такое </a:t>
            </a:r>
            <a:r>
              <a:rPr lang="ru-RU" sz="4400" b="1" dirty="0" smtClean="0">
                <a:solidFill>
                  <a:srgbClr val="FF0000"/>
                </a:solidFill>
              </a:rPr>
              <a:t>с</a:t>
            </a:r>
            <a:r>
              <a:rPr lang="ru-RU" sz="4000" b="1" dirty="0" smtClean="0">
                <a:solidFill>
                  <a:srgbClr val="FF0000"/>
                </a:solidFill>
              </a:rPr>
              <a:t>емейный бюджет.</a:t>
            </a:r>
          </a:p>
          <a:p>
            <a:r>
              <a:rPr lang="ru-RU" sz="4000" b="1" dirty="0" smtClean="0">
                <a:solidFill>
                  <a:srgbClr val="FF0000"/>
                </a:solidFill>
              </a:rPr>
              <a:t>Для чего нужен семейный бюджет?</a:t>
            </a:r>
          </a:p>
          <a:p>
            <a:r>
              <a:rPr lang="ru-RU" sz="4000" b="1" dirty="0" smtClean="0">
                <a:solidFill>
                  <a:srgbClr val="FF0000"/>
                </a:solidFill>
              </a:rPr>
              <a:t>Как ведется бюджет семьи?</a:t>
            </a:r>
          </a:p>
          <a:p>
            <a:endParaRPr lang="ru-RU" sz="4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285852" y="571480"/>
            <a:ext cx="6237814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4000" b="1" dirty="0" smtClean="0"/>
          </a:p>
          <a:p>
            <a:endParaRPr lang="ru-RU" sz="4000" b="1" u="sng" dirty="0" smtClean="0"/>
          </a:p>
          <a:p>
            <a:pPr algn="ctr"/>
            <a:r>
              <a:rPr lang="ru-RU" sz="4000" b="1" u="sng" dirty="0" smtClean="0">
                <a:solidFill>
                  <a:srgbClr val="990099"/>
                </a:solidFill>
              </a:rPr>
              <a:t>Домашнее задание</a:t>
            </a:r>
          </a:p>
          <a:p>
            <a:endParaRPr lang="ru-RU" sz="4000" b="1" u="sng" dirty="0" smtClean="0"/>
          </a:p>
          <a:p>
            <a:pPr algn="ctr"/>
            <a:r>
              <a:rPr lang="ru-RU" sz="4000" b="1" dirty="0" smtClean="0">
                <a:solidFill>
                  <a:srgbClr val="C00000"/>
                </a:solidFill>
              </a:rPr>
              <a:t>Составить бюджет</a:t>
            </a:r>
          </a:p>
          <a:p>
            <a:pPr algn="ctr"/>
            <a:r>
              <a:rPr lang="ru-RU" sz="4000" b="1" dirty="0" smtClean="0">
                <a:solidFill>
                  <a:srgbClr val="C00000"/>
                </a:solidFill>
              </a:rPr>
              <a:t> своей семьи на месяц</a:t>
            </a:r>
            <a:endParaRPr lang="ru-RU" sz="40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71800" y="548680"/>
            <a:ext cx="4104456" cy="2016224"/>
          </a:xfrm>
          <a:ln w="57150">
            <a:solidFill>
              <a:schemeClr val="accent1"/>
            </a:solidFill>
          </a:ln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СПАСИБО </a:t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>ЗА УРОК !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3" name="Рисунок 2" descr="Муравьишка вопросик окружающий мир. Муравьишка и черепаха школа России. Муравей из окружающего мира Плешаков. Школа Росси черепаха и муравей. Муравьишка вопросик из окружающего мира"/>
          <p:cNvPicPr/>
          <p:nvPr/>
        </p:nvPicPr>
        <p:blipFill>
          <a:blip r:embed="rId2" cstate="print"/>
          <a:srcRect l="16406" t="9091" r="12500"/>
          <a:stretch>
            <a:fillRect/>
          </a:stretch>
        </p:blipFill>
        <p:spPr bwMode="auto">
          <a:xfrm flipH="1">
            <a:off x="5868144" y="2924944"/>
            <a:ext cx="2016224" cy="2952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Содержимое 3" descr="https://xn--j1ahfl.xn--p1ai/data/ppt_to_html/u159118/p126326/img1.jpg"/>
          <p:cNvPicPr>
            <a:picLocks/>
          </p:cNvPicPr>
          <p:nvPr/>
        </p:nvPicPr>
        <p:blipFill>
          <a:blip r:embed="rId3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rcRect r="30769" b="19576"/>
          <a:stretch>
            <a:fillRect/>
          </a:stretch>
        </p:blipFill>
        <p:spPr bwMode="auto">
          <a:xfrm>
            <a:off x="1259632" y="2924944"/>
            <a:ext cx="2376264" cy="288032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3"/>
          <p:cNvSpPr>
            <a:spLocks noChangeArrowheads="1"/>
          </p:cNvSpPr>
          <p:nvPr/>
        </p:nvSpPr>
        <p:spPr bwMode="auto">
          <a:xfrm>
            <a:off x="899592" y="1412776"/>
            <a:ext cx="7776864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400" dirty="0" smtClean="0"/>
              <a:t>Черепахи - </a:t>
            </a:r>
            <a:r>
              <a:rPr lang="ru-RU" sz="2400" u="sng" dirty="0" smtClean="0">
                <a:hlinkClick r:id="rId2"/>
              </a:rPr>
              <a:t>https://yandex.ru/images/search?img_</a:t>
            </a:r>
            <a:endParaRPr lang="ru-RU" sz="2400" dirty="0" smtClean="0"/>
          </a:p>
          <a:p>
            <a:r>
              <a:rPr lang="ru-RU" sz="2400" dirty="0" smtClean="0"/>
              <a:t>Вопросика - </a:t>
            </a:r>
            <a:r>
              <a:rPr lang="ru-RU" sz="2400" u="sng" dirty="0" smtClean="0">
                <a:hlinkClick r:id="rId3"/>
              </a:rPr>
              <a:t>https://shtampik.com/photo/muravishka-voprosik-okrujayushiy-mir/</a:t>
            </a:r>
            <a:endParaRPr lang="ru-RU" sz="2400" dirty="0" smtClean="0"/>
          </a:p>
          <a:p>
            <a:r>
              <a:rPr lang="ru-RU" sz="2400" dirty="0" smtClean="0"/>
              <a:t>Семьи -  </a:t>
            </a:r>
            <a:r>
              <a:rPr lang="ru-RU" sz="2400" u="sng" dirty="0" smtClean="0">
                <a:hlinkClick r:id="rId4"/>
              </a:rPr>
              <a:t>https://yandex.ru/images/search?img_url</a:t>
            </a:r>
            <a:r>
              <a:rPr lang="ru-RU" sz="2400" dirty="0" smtClean="0"/>
              <a:t>=, </a:t>
            </a:r>
          </a:p>
          <a:p>
            <a:r>
              <a:rPr lang="ru-RU" sz="2400" dirty="0" smtClean="0"/>
              <a:t>Кошелек - </a:t>
            </a:r>
            <a:r>
              <a:rPr lang="ru-RU" sz="2400" u="sng" dirty="0" smtClean="0">
                <a:hlinkClick r:id="rId5"/>
              </a:rPr>
              <a:t>https://yandex.ru/images/search?img_url=https%3A%2F%2Fthumbs.dreamstime.com%2Fb%2Fpurse-vector-illustration</a:t>
            </a:r>
            <a:endParaRPr lang="ru-RU" sz="2400" dirty="0" smtClean="0"/>
          </a:p>
          <a:p>
            <a:r>
              <a:rPr lang="ru-RU" sz="2400" dirty="0" smtClean="0"/>
              <a:t>Фон для презентации - </a:t>
            </a:r>
            <a:r>
              <a:rPr lang="ru-RU" sz="2400" u="sng" dirty="0" smtClean="0">
                <a:hlinkClick r:id="rId6"/>
              </a:rPr>
              <a:t>https://www.uchportal.ru/load/305-1-0-89235</a:t>
            </a:r>
            <a:endParaRPr lang="ru-RU" sz="2400" dirty="0" smtClean="0"/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  <a:cs typeface="Arial" charset="0"/>
              </a:rPr>
              <a:t> </a:t>
            </a:r>
            <a:r>
              <a:rPr lang="en-US" sz="2400" dirty="0" smtClean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  <a:cs typeface="Arial" charset="0"/>
              </a:rPr>
              <a:t> </a:t>
            </a:r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  <a:cs typeface="Arial" charset="0"/>
              </a:rPr>
              <a:t> </a:t>
            </a:r>
            <a:endParaRPr lang="ru-RU" sz="2400" dirty="0">
              <a:solidFill>
                <a:schemeClr val="accent5">
                  <a:lumMod val="50000"/>
                </a:schemeClr>
              </a:solidFill>
              <a:latin typeface="Comic Sans MS" pitchFamily="66" charset="0"/>
              <a:cs typeface="Arial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000101" y="571480"/>
            <a:ext cx="714380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</a:rPr>
              <a:t>Информационные источники</a:t>
            </a:r>
          </a:p>
          <a:p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</a:rPr>
              <a:t>Шаблон составлен из фигур программы </a:t>
            </a:r>
            <a:r>
              <a:rPr lang="en-US" dirty="0" smtClean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</a:rPr>
              <a:t>PowerPoint</a:t>
            </a:r>
            <a:endParaRPr lang="ru-RU" dirty="0" smtClean="0">
              <a:solidFill>
                <a:schemeClr val="accent5">
                  <a:lumMod val="50000"/>
                </a:schemeClr>
              </a:solidFill>
              <a:latin typeface="Comic Sans MS" pitchFamily="66" charset="0"/>
            </a:endParaRPr>
          </a:p>
          <a:p>
            <a:endParaRPr lang="en-US" dirty="0">
              <a:solidFill>
                <a:schemeClr val="accent5">
                  <a:lumMod val="50000"/>
                </a:schemeClr>
              </a:solidFill>
              <a:latin typeface="Comic Sans MS" pitchFamily="66" charset="0"/>
            </a:endParaRPr>
          </a:p>
          <a:p>
            <a:endParaRPr lang="en-US" dirty="0">
              <a:solidFill>
                <a:schemeClr val="accent5">
                  <a:lumMod val="50000"/>
                </a:schemeClr>
              </a:solidFill>
              <a:latin typeface="Comic Sans MS" pitchFamily="66" charset="0"/>
            </a:endParaRPr>
          </a:p>
          <a:p>
            <a:endParaRPr lang="ru-RU" u="sng" dirty="0">
              <a:solidFill>
                <a:schemeClr val="accent5">
                  <a:lumMod val="50000"/>
                </a:schemeClr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Ребусы на тему &quot;Семья&quot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1071546"/>
            <a:ext cx="3786299" cy="3286148"/>
          </a:xfrm>
          <a:prstGeom prst="ellipse">
            <a:avLst/>
          </a:prstGeom>
          <a:ln w="190500" cap="rnd">
            <a:solidFill>
              <a:srgbClr val="FFC000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3" name="Прямоугольник 2"/>
          <p:cNvSpPr/>
          <p:nvPr/>
        </p:nvSpPr>
        <p:spPr>
          <a:xfrm>
            <a:off x="214282" y="4714884"/>
            <a:ext cx="3929090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8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СЕМЬЯ</a:t>
            </a:r>
            <a:endParaRPr lang="ru-RU" sz="8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4714876" y="928670"/>
            <a:ext cx="3929090" cy="3357586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5572132" y="1785926"/>
            <a:ext cx="2593980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all" spc="0" dirty="0" smtClean="0">
                <a:ln w="0"/>
                <a:effectLst>
                  <a:reflection blurRad="12700" stA="50000" endPos="50000" dist="5000" dir="5400000" sy="-100000" rotWithShape="0"/>
                </a:effectLst>
              </a:rPr>
              <a:t>Д Ю Б</a:t>
            </a:r>
          </a:p>
          <a:p>
            <a:pPr algn="ctr"/>
            <a:r>
              <a:rPr lang="ru-RU" sz="5400" b="1" cap="all" dirty="0" smtClean="0">
                <a:ln w="0"/>
                <a:effectLst>
                  <a:reflection blurRad="12700" stA="50000" endPos="50000" dist="5000" dir="5400000" sy="-100000" rotWithShape="0"/>
                </a:effectLst>
              </a:rPr>
              <a:t>Т Е  Ж</a:t>
            </a:r>
            <a:endParaRPr lang="ru-RU" sz="5400" b="1" cap="all" spc="0" dirty="0">
              <a:ln w="0"/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071934" y="4714884"/>
            <a:ext cx="5072066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8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БЮДЖЕТ</a:t>
            </a:r>
            <a:endParaRPr lang="ru-RU" sz="8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 animBg="1"/>
      <p:bldP spid="5" grpId="0"/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Picture background"/>
          <p:cNvPicPr/>
          <p:nvPr/>
        </p:nvPicPr>
        <p:blipFill>
          <a:blip r:embed="rId2" cstate="print"/>
          <a:srcRect l="52807" r="2280" b="3889"/>
          <a:stretch>
            <a:fillRect/>
          </a:stretch>
        </p:blipFill>
        <p:spPr bwMode="auto">
          <a:xfrm>
            <a:off x="2643174" y="1428736"/>
            <a:ext cx="3857652" cy="40719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611560" y="1268760"/>
            <a:ext cx="8039380" cy="92333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ArchUp">
              <a:avLst/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СЕМЕЙНЫЙ БЮДЖЕТ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571604" y="5429264"/>
            <a:ext cx="6429420" cy="92333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ChevronInverted">
              <a:avLst/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ДОХОДЫ И РАСХОДЫ СЕМЬИ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83568" y="1844824"/>
            <a:ext cx="8208912" cy="4525963"/>
          </a:xfrm>
        </p:spPr>
        <p:txBody>
          <a:bodyPr/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- Узнать, что такое …</a:t>
            </a:r>
          </a:p>
          <a:p>
            <a:r>
              <a:rPr lang="ru-RU" sz="4000" b="1" dirty="0" smtClean="0">
                <a:solidFill>
                  <a:srgbClr val="FF0000"/>
                </a:solidFill>
              </a:rPr>
              <a:t>Для чего…семейный бюджет?</a:t>
            </a:r>
          </a:p>
          <a:p>
            <a:r>
              <a:rPr lang="ru-RU" sz="4000" b="1" dirty="0" smtClean="0">
                <a:solidFill>
                  <a:srgbClr val="FF0000"/>
                </a:solidFill>
              </a:rPr>
              <a:t>Как … бюджет семьи?</a:t>
            </a:r>
          </a:p>
          <a:p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115616" y="764704"/>
            <a:ext cx="7237879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ДОПОЛНИТЕ ПРЕДЛОЖЕНИЕ</a:t>
            </a:r>
            <a:endParaRPr lang="ru-RU" sz="36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6145" name="Rectangle 1"/>
          <p:cNvSpPr>
            <a:spLocks noChangeArrowheads="1"/>
          </p:cNvSpPr>
          <p:nvPr/>
        </p:nvSpPr>
        <p:spPr bwMode="auto">
          <a:xfrm>
            <a:off x="857224" y="1285860"/>
            <a:ext cx="4143404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6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прибыль</a:t>
            </a:r>
            <a:r>
              <a:rPr kumimoji="0" lang="ru-RU" sz="6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 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6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гонорар</a:t>
            </a:r>
            <a:r>
              <a:rPr kumimoji="0" lang="ru-RU" sz="6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 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6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рента</a:t>
            </a:r>
            <a:r>
              <a:rPr kumimoji="0" lang="ru-RU" sz="6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  </a:t>
            </a:r>
            <a:endParaRPr kumimoji="0" lang="ru-RU" sz="8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6147" name="AutoShape 3" descr="Picture background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92080" y="1772816"/>
            <a:ext cx="2876178" cy="42676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Муравьишка вопросик окружающий мир. Муравьишка и черепаха школа России. Муравей из окружающего мира Плешаков. Школа Росси черепаха и муравей. Муравьишка вопросик из окружающего мира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1412776"/>
            <a:ext cx="3060105" cy="50405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Содержимое 3" descr="https://xn--j1ahfl.xn--p1ai/data/ppt_to_html/u159118/p126326/img1.jpg"/>
          <p:cNvPicPr>
            <a:picLocks/>
          </p:cNvPicPr>
          <p:nvPr/>
        </p:nvPicPr>
        <p:blipFill>
          <a:blip r:embed="rId3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rcRect r="30769" b="19576"/>
          <a:stretch>
            <a:fillRect/>
          </a:stretch>
        </p:blipFill>
        <p:spPr bwMode="auto">
          <a:xfrm flipH="1">
            <a:off x="4355976" y="1844824"/>
            <a:ext cx="3888432" cy="396044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Овальная выноска 5"/>
          <p:cNvSpPr/>
          <p:nvPr/>
        </p:nvSpPr>
        <p:spPr>
          <a:xfrm>
            <a:off x="3059832" y="404664"/>
            <a:ext cx="2592288" cy="1872208"/>
          </a:xfrm>
          <a:prstGeom prst="wedgeEllipseCallou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8" name="Picture 4" descr="Picture background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07904" y="620688"/>
            <a:ext cx="1235003" cy="13681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Picture background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196752"/>
            <a:ext cx="1872208" cy="26101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2699792" y="1772816"/>
          <a:ext cx="4248472" cy="2232248"/>
        </p:xfrm>
        <a:graphic>
          <a:graphicData uri="http://schemas.openxmlformats.org/drawingml/2006/table">
            <a:tbl>
              <a:tblPr/>
              <a:tblGrid>
                <a:gridCol w="4248472"/>
              </a:tblGrid>
              <a:tr h="2232248">
                <a:tc>
                  <a:txBody>
                    <a:bodyPr/>
                    <a:lstStyle/>
                    <a:p>
                      <a:pPr marL="228600"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Calibri"/>
                          <a:ea typeface="Times New Roman"/>
                          <a:cs typeface="Times New Roman"/>
                        </a:rPr>
                        <a:t>Мама                       пенсия</a:t>
                      </a:r>
                    </a:p>
                    <a:p>
                      <a:pPr marL="228600"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Calibri"/>
                          <a:ea typeface="Times New Roman"/>
                          <a:cs typeface="Times New Roman"/>
                        </a:rPr>
                        <a:t>Папа                        зарплата</a:t>
                      </a:r>
                    </a:p>
                    <a:p>
                      <a:pPr marL="228600"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Calibri"/>
                          <a:ea typeface="Times New Roman"/>
                          <a:cs typeface="Times New Roman"/>
                        </a:rPr>
                        <a:t>Бабушка                  стипендия</a:t>
                      </a:r>
                    </a:p>
                    <a:p>
                      <a:pPr marL="228600"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Calibri"/>
                          <a:ea typeface="Times New Roman"/>
                          <a:cs typeface="Times New Roman"/>
                        </a:rPr>
                        <a:t>Сестра                     пособие</a:t>
                      </a:r>
                    </a:p>
                    <a:p>
                      <a:pPr marL="228600"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Calibri"/>
                          <a:ea typeface="Times New Roman"/>
                          <a:cs typeface="Times New Roman"/>
                        </a:rPr>
                        <a:t>Брат                         зарплата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7" name="Рисунок 6" descr="Picture background"/>
          <p:cNvPicPr/>
          <p:nvPr/>
        </p:nvPicPr>
        <p:blipFill>
          <a:blip r:embed="rId3" cstate="print"/>
          <a:srcRect l="10120" t="6537" r="18789" b="11805"/>
          <a:stretch>
            <a:fillRect/>
          </a:stretch>
        </p:blipFill>
        <p:spPr bwMode="auto">
          <a:xfrm>
            <a:off x="6948264" y="3933056"/>
            <a:ext cx="1728192" cy="259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Picture background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308304" y="1916832"/>
            <a:ext cx="1080120" cy="1584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Picture background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39552" y="3861048"/>
            <a:ext cx="1872208" cy="2085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https://avatars.mds.yandex.net/i?id=650549d4f7e8b058960a1fc2de18e32bdc6c38cd-5899740-images-thumbs&amp;n=13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779912" y="4149080"/>
            <a:ext cx="1944216" cy="2460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2" name="Прямая со стрелкой 11"/>
          <p:cNvCxnSpPr/>
          <p:nvPr/>
        </p:nvCxnSpPr>
        <p:spPr>
          <a:xfrm>
            <a:off x="3779912" y="1988840"/>
            <a:ext cx="1440160" cy="360040"/>
          </a:xfrm>
          <a:prstGeom prst="straightConnector1">
            <a:avLst/>
          </a:prstGeom>
          <a:ln w="381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>
            <a:off x="3779912" y="2348880"/>
            <a:ext cx="1584176" cy="1152128"/>
          </a:xfrm>
          <a:prstGeom prst="straightConnector1">
            <a:avLst/>
          </a:prstGeom>
          <a:ln w="381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 flipV="1">
            <a:off x="4139952" y="1988840"/>
            <a:ext cx="1224136" cy="720080"/>
          </a:xfrm>
          <a:prstGeom prst="straightConnector1">
            <a:avLst/>
          </a:prstGeom>
          <a:ln w="381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>
            <a:off x="3995936" y="3068960"/>
            <a:ext cx="1296144" cy="0"/>
          </a:xfrm>
          <a:prstGeom prst="straightConnector1">
            <a:avLst/>
          </a:prstGeom>
          <a:ln w="381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/>
          <p:nvPr/>
        </p:nvCxnSpPr>
        <p:spPr>
          <a:xfrm flipV="1">
            <a:off x="3635896" y="2708920"/>
            <a:ext cx="1656184" cy="720080"/>
          </a:xfrm>
          <a:prstGeom prst="straightConnector1">
            <a:avLst/>
          </a:prstGeom>
          <a:ln w="381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AutoShape 3" descr="Picture background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251520" y="1196752"/>
          <a:ext cx="2160240" cy="4153331"/>
        </p:xfrm>
        <a:graphic>
          <a:graphicData uri="http://schemas.openxmlformats.org/drawingml/2006/table">
            <a:tbl>
              <a:tblPr/>
              <a:tblGrid>
                <a:gridCol w="1178050"/>
                <a:gridCol w="982190"/>
              </a:tblGrid>
              <a:tr h="194965">
                <a:tc gridSpan="2">
                  <a:txBody>
                    <a:bodyPr/>
                    <a:lstStyle/>
                    <a:p>
                      <a:pPr algn="ctr">
                        <a:spcBef>
                          <a:spcPts val="1400"/>
                        </a:spcBef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Июль</a:t>
                      </a:r>
                      <a:endParaRPr lang="ru-RU" sz="2400" b="1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94965">
                <a:tc>
                  <a:txBody>
                    <a:bodyPr/>
                    <a:lstStyle/>
                    <a:p>
                      <a:pPr algn="just">
                        <a:spcBef>
                          <a:spcPts val="1400"/>
                        </a:spcBef>
                        <a:spcAft>
                          <a:spcPts val="0"/>
                        </a:spcAft>
                      </a:pPr>
                      <a:r>
                        <a:rPr lang="ru-RU" sz="1000" b="1">
                          <a:latin typeface="Times New Roman"/>
                          <a:ea typeface="Times New Roman"/>
                          <a:cs typeface="Times New Roman"/>
                        </a:rPr>
                        <a:t>Доходы</a:t>
                      </a:r>
                      <a:endParaRPr lang="ru-RU" sz="12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1400"/>
                        </a:spcBef>
                        <a:spcAft>
                          <a:spcPts val="0"/>
                        </a:spcAft>
                      </a:pPr>
                      <a:r>
                        <a:rPr lang="ru-RU" sz="1000" b="1">
                          <a:latin typeface="Times New Roman"/>
                          <a:ea typeface="Times New Roman"/>
                          <a:cs typeface="Times New Roman"/>
                        </a:rPr>
                        <a:t>Расходы</a:t>
                      </a:r>
                      <a:endParaRPr lang="ru-RU" sz="12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19561">
                <a:tc>
                  <a:txBody>
                    <a:bodyPr/>
                    <a:lstStyle/>
                    <a:p>
                      <a:pPr algn="just">
                        <a:spcBef>
                          <a:spcPts val="1400"/>
                        </a:spcBef>
                        <a:spcAft>
                          <a:spcPts val="0"/>
                        </a:spcAft>
                      </a:pPr>
                      <a:r>
                        <a:rPr lang="ru-RU" sz="1000" b="1" dirty="0">
                          <a:latin typeface="Times New Roman"/>
                          <a:ea typeface="Times New Roman"/>
                          <a:cs typeface="Times New Roman"/>
                        </a:rPr>
                        <a:t>Зарплата папы – 400 монет.</a:t>
                      </a:r>
                      <a:endParaRPr lang="ru-RU" sz="12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spcBef>
                          <a:spcPts val="1400"/>
                        </a:spcBef>
                        <a:spcAft>
                          <a:spcPts val="0"/>
                        </a:spcAft>
                      </a:pPr>
                      <a:r>
                        <a:rPr lang="ru-RU" sz="1000" b="1" dirty="0">
                          <a:latin typeface="Times New Roman"/>
                          <a:ea typeface="Times New Roman"/>
                          <a:cs typeface="Times New Roman"/>
                        </a:rPr>
                        <a:t>Зарплата мамы – 300 монет.</a:t>
                      </a:r>
                      <a:endParaRPr lang="ru-RU" sz="12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spcBef>
                          <a:spcPts val="1400"/>
                        </a:spcBef>
                        <a:spcAft>
                          <a:spcPts val="0"/>
                        </a:spcAft>
                      </a:pPr>
                      <a:r>
                        <a:rPr lang="ru-RU" sz="1000" b="1" dirty="0">
                          <a:latin typeface="Times New Roman"/>
                          <a:ea typeface="Times New Roman"/>
                          <a:cs typeface="Times New Roman"/>
                        </a:rPr>
                        <a:t>Стипендия брата – 150 монет.</a:t>
                      </a:r>
                      <a:endParaRPr lang="ru-RU" sz="12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spcBef>
                          <a:spcPts val="1400"/>
                        </a:spcBef>
                        <a:spcAft>
                          <a:spcPts val="0"/>
                        </a:spcAft>
                      </a:pPr>
                      <a:r>
                        <a:rPr lang="ru-RU" sz="1000" b="1" dirty="0">
                          <a:latin typeface="Times New Roman"/>
                          <a:ea typeface="Times New Roman"/>
                          <a:cs typeface="Times New Roman"/>
                        </a:rPr>
                        <a:t>Пенсия дедушки – 200 монет.</a:t>
                      </a:r>
                      <a:endParaRPr lang="ru-RU" sz="12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spcBef>
                          <a:spcPts val="1400"/>
                        </a:spcBef>
                        <a:spcAft>
                          <a:spcPts val="0"/>
                        </a:spcAft>
                      </a:pPr>
                      <a:r>
                        <a:rPr lang="ru-RU" sz="1000" b="1" dirty="0">
                          <a:latin typeface="Times New Roman"/>
                          <a:ea typeface="Times New Roman"/>
                          <a:cs typeface="Times New Roman"/>
                        </a:rPr>
                        <a:t>Пенсия бабушки – 180 монет.</a:t>
                      </a:r>
                      <a:endParaRPr lang="ru-RU" sz="12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spcBef>
                          <a:spcPts val="1400"/>
                        </a:spcBef>
                        <a:spcAft>
                          <a:spcPts val="0"/>
                        </a:spcAft>
                      </a:pPr>
                      <a:r>
                        <a:rPr lang="ru-RU" sz="1000" b="1" dirty="0">
                          <a:latin typeface="Times New Roman"/>
                          <a:ea typeface="Times New Roman"/>
                          <a:cs typeface="Times New Roman"/>
                        </a:rPr>
                        <a:t>Пособие на ребенка – 50 монет.</a:t>
                      </a:r>
                      <a:endParaRPr lang="ru-RU" sz="12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1400"/>
                        </a:spcBef>
                        <a:spcAft>
                          <a:spcPts val="0"/>
                        </a:spcAft>
                      </a:pPr>
                      <a:r>
                        <a:rPr lang="ru-RU" sz="1000" b="1" dirty="0">
                          <a:latin typeface="Times New Roman"/>
                          <a:ea typeface="Times New Roman"/>
                          <a:cs typeface="Times New Roman"/>
                        </a:rPr>
                        <a:t>Квартплата – 100 монет.</a:t>
                      </a:r>
                      <a:endParaRPr lang="ru-RU" sz="12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spcBef>
                          <a:spcPts val="1400"/>
                        </a:spcBef>
                        <a:spcAft>
                          <a:spcPts val="0"/>
                        </a:spcAft>
                      </a:pPr>
                      <a:r>
                        <a:rPr lang="ru-RU" sz="1000" b="1" dirty="0">
                          <a:latin typeface="Times New Roman"/>
                          <a:ea typeface="Times New Roman"/>
                          <a:cs typeface="Times New Roman"/>
                        </a:rPr>
                        <a:t>Продукты – 600 монет.</a:t>
                      </a:r>
                      <a:endParaRPr lang="ru-RU" sz="12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spcBef>
                          <a:spcPts val="1400"/>
                        </a:spcBef>
                        <a:spcAft>
                          <a:spcPts val="0"/>
                        </a:spcAft>
                      </a:pPr>
                      <a:r>
                        <a:rPr lang="ru-RU" sz="1000" b="1" dirty="0">
                          <a:latin typeface="Times New Roman"/>
                          <a:ea typeface="Times New Roman"/>
                          <a:cs typeface="Times New Roman"/>
                        </a:rPr>
                        <a:t>Транспорт – 300 монет.</a:t>
                      </a:r>
                      <a:endParaRPr lang="ru-RU" sz="12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spcBef>
                          <a:spcPts val="1400"/>
                        </a:spcBef>
                        <a:spcAft>
                          <a:spcPts val="0"/>
                        </a:spcAft>
                      </a:pPr>
                      <a:r>
                        <a:rPr lang="ru-RU" sz="1000" b="1" dirty="0">
                          <a:latin typeface="Times New Roman"/>
                          <a:ea typeface="Times New Roman"/>
                          <a:cs typeface="Times New Roman"/>
                        </a:rPr>
                        <a:t>Плата за Интернет – 100 монет.</a:t>
                      </a:r>
                      <a:endParaRPr lang="ru-RU" sz="12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spcBef>
                          <a:spcPts val="1400"/>
                        </a:spcBef>
                        <a:spcAft>
                          <a:spcPts val="0"/>
                        </a:spcAft>
                      </a:pPr>
                      <a:r>
                        <a:rPr lang="ru-RU" sz="1000" b="1" dirty="0">
                          <a:latin typeface="Times New Roman"/>
                          <a:ea typeface="Times New Roman"/>
                          <a:cs typeface="Times New Roman"/>
                        </a:rPr>
                        <a:t>Одежда – 80  монет.</a:t>
                      </a:r>
                      <a:endParaRPr lang="ru-RU" sz="12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spcBef>
                          <a:spcPts val="1400"/>
                        </a:spcBef>
                        <a:spcAft>
                          <a:spcPts val="0"/>
                        </a:spcAft>
                      </a:pPr>
                      <a:r>
                        <a:rPr lang="ru-RU" sz="1000" b="1" dirty="0">
                          <a:latin typeface="Times New Roman"/>
                          <a:ea typeface="Times New Roman"/>
                          <a:cs typeface="Times New Roman"/>
                        </a:rPr>
                        <a:t>Кино – 30 монет  </a:t>
                      </a:r>
                      <a:endParaRPr lang="ru-RU" sz="12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4965">
                <a:tc>
                  <a:txBody>
                    <a:bodyPr/>
                    <a:lstStyle/>
                    <a:p>
                      <a:pPr algn="just">
                        <a:spcBef>
                          <a:spcPts val="1400"/>
                        </a:spcBef>
                        <a:spcAft>
                          <a:spcPts val="0"/>
                        </a:spcAft>
                      </a:pPr>
                      <a:r>
                        <a:rPr lang="ru-RU" sz="1000" b="1" dirty="0">
                          <a:latin typeface="Times New Roman"/>
                          <a:ea typeface="Times New Roman"/>
                          <a:cs typeface="Times New Roman"/>
                        </a:rPr>
                        <a:t>Итого: </a:t>
                      </a:r>
                      <a:endParaRPr lang="ru-RU" sz="12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1400"/>
                        </a:spcBef>
                        <a:spcAft>
                          <a:spcPts val="0"/>
                        </a:spcAft>
                      </a:pPr>
                      <a:r>
                        <a:rPr lang="ru-RU" sz="1000" b="1" dirty="0">
                          <a:latin typeface="Times New Roman"/>
                          <a:ea typeface="Times New Roman"/>
                          <a:cs typeface="Times New Roman"/>
                        </a:rPr>
                        <a:t>Итого: </a:t>
                      </a:r>
                      <a:endParaRPr lang="ru-RU" sz="12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2483768" y="548680"/>
          <a:ext cx="1944216" cy="4896071"/>
        </p:xfrm>
        <a:graphic>
          <a:graphicData uri="http://schemas.openxmlformats.org/drawingml/2006/table">
            <a:tbl>
              <a:tblPr/>
              <a:tblGrid>
                <a:gridCol w="1060245"/>
                <a:gridCol w="883971"/>
              </a:tblGrid>
              <a:tr h="172305">
                <a:tc gridSpan="2">
                  <a:txBody>
                    <a:bodyPr/>
                    <a:lstStyle/>
                    <a:p>
                      <a:pPr algn="ctr">
                        <a:spcBef>
                          <a:spcPts val="1400"/>
                        </a:spcBef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Август </a:t>
                      </a:r>
                      <a:endParaRPr lang="ru-RU" sz="2400" b="1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72305">
                <a:tc>
                  <a:txBody>
                    <a:bodyPr/>
                    <a:lstStyle/>
                    <a:p>
                      <a:pPr algn="just">
                        <a:spcBef>
                          <a:spcPts val="1400"/>
                        </a:spcBef>
                        <a:spcAft>
                          <a:spcPts val="0"/>
                        </a:spcAft>
                      </a:pPr>
                      <a:r>
                        <a:rPr lang="ru-RU" sz="1000" b="1" dirty="0">
                          <a:latin typeface="Times New Roman"/>
                          <a:ea typeface="Times New Roman"/>
                          <a:cs typeface="Times New Roman"/>
                        </a:rPr>
                        <a:t>Доходы</a:t>
                      </a:r>
                      <a:endParaRPr lang="ru-RU" sz="12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1400"/>
                        </a:spcBef>
                        <a:spcAft>
                          <a:spcPts val="0"/>
                        </a:spcAft>
                      </a:pPr>
                      <a:r>
                        <a:rPr lang="ru-RU" sz="1000" b="1" dirty="0">
                          <a:latin typeface="Times New Roman"/>
                          <a:ea typeface="Times New Roman"/>
                          <a:cs typeface="Times New Roman"/>
                        </a:rPr>
                        <a:t>Расходы</a:t>
                      </a:r>
                      <a:endParaRPr lang="ru-RU" sz="12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07621">
                <a:tc>
                  <a:txBody>
                    <a:bodyPr/>
                    <a:lstStyle/>
                    <a:p>
                      <a:pPr algn="just">
                        <a:spcBef>
                          <a:spcPts val="1400"/>
                        </a:spcBef>
                        <a:spcAft>
                          <a:spcPts val="0"/>
                        </a:spcAft>
                      </a:pPr>
                      <a:r>
                        <a:rPr lang="ru-RU" sz="1000" b="1" dirty="0">
                          <a:latin typeface="Times New Roman"/>
                          <a:ea typeface="Times New Roman"/>
                          <a:cs typeface="Times New Roman"/>
                        </a:rPr>
                        <a:t>Зарплата папы – 450 монет.</a:t>
                      </a:r>
                      <a:endParaRPr lang="ru-RU" sz="12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spcBef>
                          <a:spcPts val="1400"/>
                        </a:spcBef>
                        <a:spcAft>
                          <a:spcPts val="0"/>
                        </a:spcAft>
                      </a:pPr>
                      <a:r>
                        <a:rPr lang="ru-RU" sz="1000" b="1" dirty="0">
                          <a:latin typeface="Times New Roman"/>
                          <a:ea typeface="Times New Roman"/>
                          <a:cs typeface="Times New Roman"/>
                        </a:rPr>
                        <a:t>Зарплата мамы – 280 монет.</a:t>
                      </a:r>
                      <a:endParaRPr lang="ru-RU" sz="12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spcBef>
                          <a:spcPts val="1400"/>
                        </a:spcBef>
                        <a:spcAft>
                          <a:spcPts val="0"/>
                        </a:spcAft>
                      </a:pPr>
                      <a:r>
                        <a:rPr lang="ru-RU" sz="1000" b="1" dirty="0">
                          <a:latin typeface="Times New Roman"/>
                          <a:ea typeface="Times New Roman"/>
                          <a:cs typeface="Times New Roman"/>
                        </a:rPr>
                        <a:t>Стипендия брата – 150 монет.</a:t>
                      </a:r>
                      <a:endParaRPr lang="ru-RU" sz="12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spcBef>
                          <a:spcPts val="1400"/>
                        </a:spcBef>
                        <a:spcAft>
                          <a:spcPts val="0"/>
                        </a:spcAft>
                      </a:pPr>
                      <a:r>
                        <a:rPr lang="ru-RU" sz="1000" b="1" dirty="0">
                          <a:latin typeface="Times New Roman"/>
                          <a:ea typeface="Times New Roman"/>
                          <a:cs typeface="Times New Roman"/>
                        </a:rPr>
                        <a:t>Пенсия дедушки – 200 монет.</a:t>
                      </a:r>
                      <a:endParaRPr lang="ru-RU" sz="12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spcBef>
                          <a:spcPts val="1400"/>
                        </a:spcBef>
                        <a:spcAft>
                          <a:spcPts val="0"/>
                        </a:spcAft>
                      </a:pPr>
                      <a:r>
                        <a:rPr lang="ru-RU" sz="1000" b="1" dirty="0">
                          <a:latin typeface="Times New Roman"/>
                          <a:ea typeface="Times New Roman"/>
                          <a:cs typeface="Times New Roman"/>
                        </a:rPr>
                        <a:t>Пенсия бабушки – 180 монет.</a:t>
                      </a:r>
                      <a:endParaRPr lang="ru-RU" sz="12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spcBef>
                          <a:spcPts val="1400"/>
                        </a:spcBef>
                        <a:spcAft>
                          <a:spcPts val="0"/>
                        </a:spcAft>
                      </a:pPr>
                      <a:r>
                        <a:rPr lang="ru-RU" sz="1000" b="1" dirty="0">
                          <a:latin typeface="Times New Roman"/>
                          <a:ea typeface="Times New Roman"/>
                          <a:cs typeface="Times New Roman"/>
                        </a:rPr>
                        <a:t>Пособие на ребенка – 50 монет.</a:t>
                      </a:r>
                      <a:endParaRPr lang="ru-RU" sz="12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spcBef>
                          <a:spcPts val="1400"/>
                        </a:spcBef>
                        <a:spcAft>
                          <a:spcPts val="0"/>
                        </a:spcAft>
                      </a:pPr>
                      <a:r>
                        <a:rPr lang="ru-RU" sz="1000" b="1" dirty="0">
                          <a:latin typeface="Times New Roman"/>
                          <a:ea typeface="Times New Roman"/>
                          <a:cs typeface="Times New Roman"/>
                        </a:rPr>
                        <a:t>Гонорар за книгу сказок – 200 монет.</a:t>
                      </a:r>
                      <a:endParaRPr lang="ru-RU" sz="12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1400"/>
                        </a:spcBef>
                        <a:spcAft>
                          <a:spcPts val="0"/>
                        </a:spcAft>
                      </a:pPr>
                      <a:r>
                        <a:rPr lang="ru-RU" sz="1000" b="1" dirty="0">
                          <a:latin typeface="Times New Roman"/>
                          <a:ea typeface="Times New Roman"/>
                          <a:cs typeface="Times New Roman"/>
                        </a:rPr>
                        <a:t>Квартплата – 100 монет.</a:t>
                      </a:r>
                      <a:endParaRPr lang="ru-RU" sz="12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spcBef>
                          <a:spcPts val="1400"/>
                        </a:spcBef>
                        <a:spcAft>
                          <a:spcPts val="0"/>
                        </a:spcAft>
                      </a:pPr>
                      <a:r>
                        <a:rPr lang="ru-RU" sz="1000" b="1" dirty="0">
                          <a:latin typeface="Times New Roman"/>
                          <a:ea typeface="Times New Roman"/>
                          <a:cs typeface="Times New Roman"/>
                        </a:rPr>
                        <a:t>Продукты – 500 монет.</a:t>
                      </a:r>
                      <a:endParaRPr lang="ru-RU" sz="12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spcBef>
                          <a:spcPts val="1400"/>
                        </a:spcBef>
                        <a:spcAft>
                          <a:spcPts val="0"/>
                        </a:spcAft>
                      </a:pPr>
                      <a:r>
                        <a:rPr lang="ru-RU" sz="1000" b="1" dirty="0">
                          <a:latin typeface="Times New Roman"/>
                          <a:ea typeface="Times New Roman"/>
                          <a:cs typeface="Times New Roman"/>
                        </a:rPr>
                        <a:t>Транспорт – 160 монет.</a:t>
                      </a:r>
                      <a:endParaRPr lang="ru-RU" sz="12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spcBef>
                          <a:spcPts val="1400"/>
                        </a:spcBef>
                        <a:spcAft>
                          <a:spcPts val="0"/>
                        </a:spcAft>
                      </a:pPr>
                      <a:r>
                        <a:rPr lang="ru-RU" sz="1000" b="1" dirty="0">
                          <a:latin typeface="Times New Roman"/>
                          <a:ea typeface="Times New Roman"/>
                          <a:cs typeface="Times New Roman"/>
                        </a:rPr>
                        <a:t>Плата за Интернет – 100 монет.</a:t>
                      </a:r>
                      <a:endParaRPr lang="ru-RU" sz="12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spcBef>
                          <a:spcPts val="1400"/>
                        </a:spcBef>
                        <a:spcAft>
                          <a:spcPts val="0"/>
                        </a:spcAft>
                      </a:pPr>
                      <a:r>
                        <a:rPr lang="ru-RU" sz="1000" b="1" dirty="0">
                          <a:latin typeface="Times New Roman"/>
                          <a:ea typeface="Times New Roman"/>
                          <a:cs typeface="Times New Roman"/>
                        </a:rPr>
                        <a:t>Одежда </a:t>
                      </a:r>
                      <a:r>
                        <a:rPr lang="ru-RU" sz="10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–350 </a:t>
                      </a:r>
                      <a:r>
                        <a:rPr lang="ru-RU" sz="1000" b="1" dirty="0">
                          <a:latin typeface="Times New Roman"/>
                          <a:ea typeface="Times New Roman"/>
                          <a:cs typeface="Times New Roman"/>
                        </a:rPr>
                        <a:t>монет. </a:t>
                      </a:r>
                      <a:endParaRPr lang="ru-RU" sz="12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spcBef>
                          <a:spcPts val="1400"/>
                        </a:spcBef>
                        <a:spcAft>
                          <a:spcPts val="0"/>
                        </a:spcAft>
                      </a:pPr>
                      <a:r>
                        <a:rPr lang="ru-RU" sz="1000" b="1" dirty="0">
                          <a:latin typeface="Times New Roman"/>
                          <a:ea typeface="Times New Roman"/>
                          <a:cs typeface="Times New Roman"/>
                        </a:rPr>
                        <a:t>Школьные принадлежности – </a:t>
                      </a:r>
                      <a:r>
                        <a:rPr lang="ru-RU" sz="10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100 </a:t>
                      </a:r>
                      <a:r>
                        <a:rPr lang="ru-RU" sz="1000" b="1" dirty="0">
                          <a:latin typeface="Times New Roman"/>
                          <a:ea typeface="Times New Roman"/>
                          <a:cs typeface="Times New Roman"/>
                        </a:rPr>
                        <a:t>монет.</a:t>
                      </a:r>
                      <a:endParaRPr lang="ru-RU" sz="12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spcBef>
                          <a:spcPts val="1400"/>
                        </a:spcBef>
                        <a:spcAft>
                          <a:spcPts val="0"/>
                        </a:spcAft>
                      </a:pPr>
                      <a:r>
                        <a:rPr lang="ru-RU" sz="1000" b="1" dirty="0">
                          <a:latin typeface="Times New Roman"/>
                          <a:ea typeface="Times New Roman"/>
                          <a:cs typeface="Times New Roman"/>
                        </a:rPr>
                        <a:t>Поездка в гости- 300 монет.</a:t>
                      </a:r>
                      <a:endParaRPr lang="ru-RU" sz="12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2305">
                <a:tc>
                  <a:txBody>
                    <a:bodyPr/>
                    <a:lstStyle/>
                    <a:p>
                      <a:pPr algn="just">
                        <a:spcBef>
                          <a:spcPts val="1400"/>
                        </a:spcBef>
                        <a:spcAft>
                          <a:spcPts val="0"/>
                        </a:spcAft>
                      </a:pPr>
                      <a:r>
                        <a:rPr lang="ru-RU" sz="1000" b="1" dirty="0">
                          <a:latin typeface="Times New Roman"/>
                          <a:ea typeface="Times New Roman"/>
                          <a:cs typeface="Times New Roman"/>
                        </a:rPr>
                        <a:t>Итого: </a:t>
                      </a:r>
                      <a:endParaRPr lang="ru-RU" sz="12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1400"/>
                        </a:spcBef>
                        <a:spcAft>
                          <a:spcPts val="0"/>
                        </a:spcAft>
                      </a:pPr>
                      <a:r>
                        <a:rPr lang="ru-RU" sz="10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Итого:</a:t>
                      </a:r>
                      <a:endParaRPr lang="ru-RU" sz="12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4572000" y="620688"/>
          <a:ext cx="1872208" cy="4836285"/>
        </p:xfrm>
        <a:graphic>
          <a:graphicData uri="http://schemas.openxmlformats.org/drawingml/2006/table">
            <a:tbl>
              <a:tblPr/>
              <a:tblGrid>
                <a:gridCol w="1020977"/>
                <a:gridCol w="851231"/>
              </a:tblGrid>
              <a:tr h="160083">
                <a:tc gridSpan="2">
                  <a:txBody>
                    <a:bodyPr/>
                    <a:lstStyle/>
                    <a:p>
                      <a:pPr algn="ctr">
                        <a:spcBef>
                          <a:spcPts val="1400"/>
                        </a:spcBef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Сентябрь </a:t>
                      </a:r>
                      <a:endParaRPr lang="ru-RU" sz="2400" b="1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4928" marR="6492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60083">
                <a:tc>
                  <a:txBody>
                    <a:bodyPr/>
                    <a:lstStyle/>
                    <a:p>
                      <a:pPr algn="just">
                        <a:spcBef>
                          <a:spcPts val="1400"/>
                        </a:spcBef>
                        <a:spcAft>
                          <a:spcPts val="0"/>
                        </a:spcAft>
                      </a:pPr>
                      <a:r>
                        <a:rPr lang="ru-RU" sz="900" b="1">
                          <a:latin typeface="Times New Roman"/>
                          <a:ea typeface="Times New Roman"/>
                          <a:cs typeface="Times New Roman"/>
                        </a:rPr>
                        <a:t>Доходы</a:t>
                      </a:r>
                      <a:endParaRPr lang="ru-RU" sz="11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4928" marR="6492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1400"/>
                        </a:spcBef>
                        <a:spcAft>
                          <a:spcPts val="0"/>
                        </a:spcAft>
                      </a:pPr>
                      <a:r>
                        <a:rPr lang="ru-RU" sz="900" b="1" dirty="0">
                          <a:latin typeface="Times New Roman"/>
                          <a:ea typeface="Times New Roman"/>
                          <a:cs typeface="Times New Roman"/>
                        </a:rPr>
                        <a:t>Расходы</a:t>
                      </a:r>
                      <a:endParaRPr lang="ru-RU" sz="11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4928" marR="6492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72279">
                <a:tc>
                  <a:txBody>
                    <a:bodyPr/>
                    <a:lstStyle/>
                    <a:p>
                      <a:pPr algn="just">
                        <a:spcBef>
                          <a:spcPts val="1400"/>
                        </a:spcBef>
                        <a:spcAft>
                          <a:spcPts val="0"/>
                        </a:spcAft>
                      </a:pPr>
                      <a:r>
                        <a:rPr lang="ru-RU" sz="900" b="1" dirty="0">
                          <a:latin typeface="Times New Roman"/>
                          <a:ea typeface="Times New Roman"/>
                          <a:cs typeface="Times New Roman"/>
                        </a:rPr>
                        <a:t>Зарплата папы – 420 монет.</a:t>
                      </a:r>
                      <a:endParaRPr lang="ru-RU" sz="11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spcBef>
                          <a:spcPts val="1400"/>
                        </a:spcBef>
                        <a:spcAft>
                          <a:spcPts val="0"/>
                        </a:spcAft>
                      </a:pPr>
                      <a:r>
                        <a:rPr lang="ru-RU" sz="900" b="1" dirty="0">
                          <a:latin typeface="Times New Roman"/>
                          <a:ea typeface="Times New Roman"/>
                          <a:cs typeface="Times New Roman"/>
                        </a:rPr>
                        <a:t>Зарплата мамы – 300 монет.</a:t>
                      </a:r>
                      <a:endParaRPr lang="ru-RU" sz="11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spcBef>
                          <a:spcPts val="1400"/>
                        </a:spcBef>
                        <a:spcAft>
                          <a:spcPts val="0"/>
                        </a:spcAft>
                      </a:pPr>
                      <a:r>
                        <a:rPr lang="ru-RU" sz="900" b="1" dirty="0">
                          <a:latin typeface="Times New Roman"/>
                          <a:ea typeface="Times New Roman"/>
                          <a:cs typeface="Times New Roman"/>
                        </a:rPr>
                        <a:t>Стипендия брата – 100 монет.</a:t>
                      </a:r>
                      <a:endParaRPr lang="ru-RU" sz="11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spcBef>
                          <a:spcPts val="1400"/>
                        </a:spcBef>
                        <a:spcAft>
                          <a:spcPts val="0"/>
                        </a:spcAft>
                      </a:pPr>
                      <a:r>
                        <a:rPr lang="ru-RU" sz="900" b="1" dirty="0">
                          <a:latin typeface="Times New Roman"/>
                          <a:ea typeface="Times New Roman"/>
                          <a:cs typeface="Times New Roman"/>
                        </a:rPr>
                        <a:t>Пенсия дедушки – 220 монет.</a:t>
                      </a:r>
                      <a:endParaRPr lang="ru-RU" sz="11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spcBef>
                          <a:spcPts val="1400"/>
                        </a:spcBef>
                        <a:spcAft>
                          <a:spcPts val="0"/>
                        </a:spcAft>
                      </a:pPr>
                      <a:r>
                        <a:rPr lang="ru-RU" sz="900" b="1" dirty="0">
                          <a:latin typeface="Times New Roman"/>
                          <a:ea typeface="Times New Roman"/>
                          <a:cs typeface="Times New Roman"/>
                        </a:rPr>
                        <a:t>Пенсия бабушки – 200 монет.</a:t>
                      </a:r>
                      <a:endParaRPr lang="ru-RU" sz="11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spcBef>
                          <a:spcPts val="1400"/>
                        </a:spcBef>
                        <a:spcAft>
                          <a:spcPts val="0"/>
                        </a:spcAft>
                      </a:pPr>
                      <a:r>
                        <a:rPr lang="ru-RU" sz="900" b="1" dirty="0">
                          <a:latin typeface="Times New Roman"/>
                          <a:ea typeface="Times New Roman"/>
                          <a:cs typeface="Times New Roman"/>
                        </a:rPr>
                        <a:t>Пособие на ребенка – 50 монет.</a:t>
                      </a:r>
                      <a:endParaRPr lang="ru-RU" sz="11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spcBef>
                          <a:spcPts val="1400"/>
                        </a:spcBef>
                        <a:spcAft>
                          <a:spcPts val="0"/>
                        </a:spcAft>
                      </a:pPr>
                      <a:r>
                        <a:rPr lang="ru-RU" sz="900" b="1" dirty="0">
                          <a:latin typeface="Times New Roman"/>
                          <a:ea typeface="Times New Roman"/>
                          <a:cs typeface="Times New Roman"/>
                        </a:rPr>
                        <a:t>Процент от вклада- 50 монет.</a:t>
                      </a:r>
                      <a:endParaRPr lang="ru-RU" sz="11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spcBef>
                          <a:spcPts val="1400"/>
                        </a:spcBef>
                        <a:spcAft>
                          <a:spcPts val="0"/>
                        </a:spcAft>
                      </a:pPr>
                      <a:r>
                        <a:rPr lang="ru-RU" sz="900" b="1" dirty="0">
                          <a:latin typeface="Times New Roman"/>
                          <a:ea typeface="Times New Roman"/>
                          <a:cs typeface="Times New Roman"/>
                        </a:rPr>
                        <a:t>Доход от продажи пирожков – 150 монет. </a:t>
                      </a:r>
                      <a:endParaRPr lang="ru-RU" sz="11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4928" marR="6492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1400"/>
                        </a:spcBef>
                        <a:spcAft>
                          <a:spcPts val="0"/>
                        </a:spcAft>
                      </a:pPr>
                      <a:r>
                        <a:rPr lang="ru-RU" sz="900" b="1" dirty="0">
                          <a:latin typeface="Times New Roman"/>
                          <a:ea typeface="Times New Roman"/>
                          <a:cs typeface="Times New Roman"/>
                        </a:rPr>
                        <a:t>Квартплата – 100 монет.</a:t>
                      </a:r>
                      <a:endParaRPr lang="ru-RU" sz="11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spcBef>
                          <a:spcPts val="1400"/>
                        </a:spcBef>
                        <a:spcAft>
                          <a:spcPts val="0"/>
                        </a:spcAft>
                      </a:pPr>
                      <a:r>
                        <a:rPr lang="ru-RU" sz="900" b="1" dirty="0">
                          <a:latin typeface="Times New Roman"/>
                          <a:ea typeface="Times New Roman"/>
                          <a:cs typeface="Times New Roman"/>
                        </a:rPr>
                        <a:t>Продукты – 550 монет.</a:t>
                      </a:r>
                      <a:endParaRPr lang="ru-RU" sz="11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spcBef>
                          <a:spcPts val="1400"/>
                        </a:spcBef>
                        <a:spcAft>
                          <a:spcPts val="0"/>
                        </a:spcAft>
                      </a:pPr>
                      <a:r>
                        <a:rPr lang="ru-RU" sz="900" b="1" dirty="0">
                          <a:latin typeface="Times New Roman"/>
                          <a:ea typeface="Times New Roman"/>
                          <a:cs typeface="Times New Roman"/>
                        </a:rPr>
                        <a:t>Транспорт – 300 монет.</a:t>
                      </a:r>
                      <a:endParaRPr lang="ru-RU" sz="11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spcBef>
                          <a:spcPts val="1400"/>
                        </a:spcBef>
                        <a:spcAft>
                          <a:spcPts val="0"/>
                        </a:spcAft>
                      </a:pPr>
                      <a:r>
                        <a:rPr lang="ru-RU" sz="900" b="1" dirty="0">
                          <a:latin typeface="Times New Roman"/>
                          <a:ea typeface="Times New Roman"/>
                          <a:cs typeface="Times New Roman"/>
                        </a:rPr>
                        <a:t>Плата за Интернет – 100 монет.</a:t>
                      </a:r>
                      <a:endParaRPr lang="ru-RU" sz="11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spcBef>
                          <a:spcPts val="1400"/>
                        </a:spcBef>
                        <a:spcAft>
                          <a:spcPts val="0"/>
                        </a:spcAft>
                      </a:pPr>
                      <a:r>
                        <a:rPr lang="ru-RU" sz="900" b="1" dirty="0">
                          <a:latin typeface="Times New Roman"/>
                          <a:ea typeface="Times New Roman"/>
                          <a:cs typeface="Times New Roman"/>
                        </a:rPr>
                        <a:t>Книги – 130 монет.</a:t>
                      </a:r>
                      <a:endParaRPr lang="ru-RU" sz="11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spcBef>
                          <a:spcPts val="1400"/>
                        </a:spcBef>
                        <a:spcAft>
                          <a:spcPts val="0"/>
                        </a:spcAft>
                      </a:pPr>
                      <a:r>
                        <a:rPr lang="ru-RU" sz="900" b="1" dirty="0">
                          <a:latin typeface="Times New Roman"/>
                          <a:ea typeface="Times New Roman"/>
                          <a:cs typeface="Times New Roman"/>
                        </a:rPr>
                        <a:t>Ремонт чайника-   </a:t>
                      </a:r>
                      <a:endParaRPr lang="ru-RU" sz="11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spcBef>
                          <a:spcPts val="1400"/>
                        </a:spcBef>
                        <a:spcAft>
                          <a:spcPts val="0"/>
                        </a:spcAft>
                      </a:pPr>
                      <a:r>
                        <a:rPr lang="ru-RU" sz="900" b="1" dirty="0">
                          <a:latin typeface="Times New Roman"/>
                          <a:ea typeface="Times New Roman"/>
                          <a:cs typeface="Times New Roman"/>
                        </a:rPr>
                        <a:t>20 монет.</a:t>
                      </a:r>
                      <a:endParaRPr lang="ru-RU" sz="11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4928" marR="6492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0083">
                <a:tc>
                  <a:txBody>
                    <a:bodyPr/>
                    <a:lstStyle/>
                    <a:p>
                      <a:pPr algn="just">
                        <a:spcBef>
                          <a:spcPts val="1400"/>
                        </a:spcBef>
                        <a:spcAft>
                          <a:spcPts val="0"/>
                        </a:spcAft>
                      </a:pPr>
                      <a:r>
                        <a:rPr lang="ru-RU" sz="900" b="1" dirty="0">
                          <a:latin typeface="Times New Roman"/>
                          <a:ea typeface="Times New Roman"/>
                          <a:cs typeface="Times New Roman"/>
                        </a:rPr>
                        <a:t>Итого: </a:t>
                      </a:r>
                      <a:endParaRPr lang="ru-RU" sz="11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4928" marR="6492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1400"/>
                        </a:spcBef>
                        <a:spcAft>
                          <a:spcPts val="0"/>
                        </a:spcAft>
                      </a:pPr>
                      <a:r>
                        <a:rPr lang="ru-RU" sz="900" b="1" dirty="0">
                          <a:latin typeface="Times New Roman"/>
                          <a:ea typeface="Times New Roman"/>
                          <a:cs typeface="Times New Roman"/>
                        </a:rPr>
                        <a:t>Итого: </a:t>
                      </a:r>
                      <a:endParaRPr lang="ru-RU" sz="11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4928" marR="6492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6588224" y="1556792"/>
          <a:ext cx="2160240" cy="3901440"/>
        </p:xfrm>
        <a:graphic>
          <a:graphicData uri="http://schemas.openxmlformats.org/drawingml/2006/table">
            <a:tbl>
              <a:tblPr/>
              <a:tblGrid>
                <a:gridCol w="1178050"/>
                <a:gridCol w="982190"/>
              </a:tblGrid>
              <a:tr h="72008">
                <a:tc gridSpan="2">
                  <a:txBody>
                    <a:bodyPr/>
                    <a:lstStyle/>
                    <a:p>
                      <a:pPr algn="ctr">
                        <a:spcBef>
                          <a:spcPts val="1400"/>
                        </a:spcBef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Октябрь</a:t>
                      </a:r>
                      <a:r>
                        <a:rPr lang="ru-RU" sz="1400" b="1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endParaRPr lang="ru-RU" sz="2000" b="1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spcBef>
                          <a:spcPts val="1400"/>
                        </a:spcBef>
                        <a:spcAft>
                          <a:spcPts val="0"/>
                        </a:spcAft>
                      </a:pPr>
                      <a:r>
                        <a:rPr lang="ru-RU" sz="1000" b="1">
                          <a:latin typeface="Times New Roman"/>
                          <a:ea typeface="Times New Roman"/>
                          <a:cs typeface="Times New Roman"/>
                        </a:rPr>
                        <a:t>Доходы</a:t>
                      </a:r>
                      <a:endParaRPr lang="ru-RU" sz="12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1400"/>
                        </a:spcBef>
                        <a:spcAft>
                          <a:spcPts val="0"/>
                        </a:spcAft>
                      </a:pPr>
                      <a:r>
                        <a:rPr lang="ru-RU" sz="1000" b="1">
                          <a:latin typeface="Times New Roman"/>
                          <a:ea typeface="Times New Roman"/>
                          <a:cs typeface="Times New Roman"/>
                        </a:rPr>
                        <a:t>Расходы</a:t>
                      </a:r>
                      <a:endParaRPr lang="ru-RU" sz="12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73250">
                <a:tc>
                  <a:txBody>
                    <a:bodyPr/>
                    <a:lstStyle/>
                    <a:p>
                      <a:pPr algn="just">
                        <a:spcBef>
                          <a:spcPts val="1400"/>
                        </a:spcBef>
                        <a:spcAft>
                          <a:spcPts val="0"/>
                        </a:spcAft>
                      </a:pPr>
                      <a:r>
                        <a:rPr lang="ru-RU" sz="1000" b="1" dirty="0">
                          <a:latin typeface="Times New Roman"/>
                          <a:ea typeface="Times New Roman"/>
                          <a:cs typeface="Times New Roman"/>
                        </a:rPr>
                        <a:t>Зарплата папы – 400 монет.</a:t>
                      </a:r>
                      <a:endParaRPr lang="ru-RU" sz="12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spcBef>
                          <a:spcPts val="1400"/>
                        </a:spcBef>
                        <a:spcAft>
                          <a:spcPts val="0"/>
                        </a:spcAft>
                      </a:pPr>
                      <a:r>
                        <a:rPr lang="ru-RU" sz="1000" b="1" dirty="0">
                          <a:latin typeface="Times New Roman"/>
                          <a:ea typeface="Times New Roman"/>
                          <a:cs typeface="Times New Roman"/>
                        </a:rPr>
                        <a:t>Премия – 50 монет.</a:t>
                      </a:r>
                      <a:endParaRPr lang="ru-RU" sz="12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spcBef>
                          <a:spcPts val="1400"/>
                        </a:spcBef>
                        <a:spcAft>
                          <a:spcPts val="0"/>
                        </a:spcAft>
                      </a:pPr>
                      <a:r>
                        <a:rPr lang="ru-RU" sz="1000" b="1" dirty="0">
                          <a:latin typeface="Times New Roman"/>
                          <a:ea typeface="Times New Roman"/>
                          <a:cs typeface="Times New Roman"/>
                        </a:rPr>
                        <a:t>Зарплата мамы – 300 монет.</a:t>
                      </a:r>
                      <a:endParaRPr lang="ru-RU" sz="12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spcBef>
                          <a:spcPts val="1400"/>
                        </a:spcBef>
                        <a:spcAft>
                          <a:spcPts val="0"/>
                        </a:spcAft>
                      </a:pPr>
                      <a:r>
                        <a:rPr lang="ru-RU" sz="1000" b="1" dirty="0">
                          <a:latin typeface="Times New Roman"/>
                          <a:ea typeface="Times New Roman"/>
                          <a:cs typeface="Times New Roman"/>
                        </a:rPr>
                        <a:t>Стипендия брата – 100 монет.</a:t>
                      </a:r>
                      <a:endParaRPr lang="ru-RU" sz="12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spcBef>
                          <a:spcPts val="1400"/>
                        </a:spcBef>
                        <a:spcAft>
                          <a:spcPts val="0"/>
                        </a:spcAft>
                      </a:pPr>
                      <a:r>
                        <a:rPr lang="ru-RU" sz="1000" b="1" dirty="0">
                          <a:latin typeface="Times New Roman"/>
                          <a:ea typeface="Times New Roman"/>
                          <a:cs typeface="Times New Roman"/>
                        </a:rPr>
                        <a:t>Пенсия дедушки – 220 монет.</a:t>
                      </a:r>
                      <a:endParaRPr lang="ru-RU" sz="12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spcBef>
                          <a:spcPts val="1400"/>
                        </a:spcBef>
                        <a:spcAft>
                          <a:spcPts val="0"/>
                        </a:spcAft>
                      </a:pPr>
                      <a:r>
                        <a:rPr lang="ru-RU" sz="1000" b="1" dirty="0">
                          <a:latin typeface="Times New Roman"/>
                          <a:ea typeface="Times New Roman"/>
                          <a:cs typeface="Times New Roman"/>
                        </a:rPr>
                        <a:t>Пенсия бабушки – 200 монет.</a:t>
                      </a:r>
                      <a:endParaRPr lang="ru-RU" sz="12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spcBef>
                          <a:spcPts val="1400"/>
                        </a:spcBef>
                        <a:spcAft>
                          <a:spcPts val="0"/>
                        </a:spcAft>
                      </a:pPr>
                      <a:r>
                        <a:rPr lang="ru-RU" sz="1000" b="1" dirty="0">
                          <a:latin typeface="Times New Roman"/>
                          <a:ea typeface="Times New Roman"/>
                          <a:cs typeface="Times New Roman"/>
                        </a:rPr>
                        <a:t>Пособие на ребенка – 50 монет.</a:t>
                      </a:r>
                      <a:endParaRPr lang="ru-RU" sz="12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1400"/>
                        </a:spcBef>
                        <a:spcAft>
                          <a:spcPts val="0"/>
                        </a:spcAft>
                      </a:pPr>
                      <a:r>
                        <a:rPr lang="ru-RU" sz="1000" b="1" dirty="0">
                          <a:latin typeface="Times New Roman"/>
                          <a:ea typeface="Times New Roman"/>
                          <a:cs typeface="Times New Roman"/>
                        </a:rPr>
                        <a:t>Квартплата – 100 монет.</a:t>
                      </a:r>
                      <a:endParaRPr lang="ru-RU" sz="12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spcBef>
                          <a:spcPts val="1400"/>
                        </a:spcBef>
                        <a:spcAft>
                          <a:spcPts val="0"/>
                        </a:spcAft>
                      </a:pPr>
                      <a:r>
                        <a:rPr lang="ru-RU" sz="1000" b="1" dirty="0">
                          <a:latin typeface="Times New Roman"/>
                          <a:ea typeface="Times New Roman"/>
                          <a:cs typeface="Times New Roman"/>
                        </a:rPr>
                        <a:t>Продукты – 600 монет.</a:t>
                      </a:r>
                      <a:endParaRPr lang="ru-RU" sz="12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spcBef>
                          <a:spcPts val="1400"/>
                        </a:spcBef>
                        <a:spcAft>
                          <a:spcPts val="0"/>
                        </a:spcAft>
                      </a:pPr>
                      <a:r>
                        <a:rPr lang="ru-RU" sz="1000" b="1" dirty="0">
                          <a:latin typeface="Times New Roman"/>
                          <a:ea typeface="Times New Roman"/>
                          <a:cs typeface="Times New Roman"/>
                        </a:rPr>
                        <a:t>Транспорт – 250 монет.</a:t>
                      </a:r>
                      <a:endParaRPr lang="ru-RU" sz="12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spcBef>
                          <a:spcPts val="1400"/>
                        </a:spcBef>
                        <a:spcAft>
                          <a:spcPts val="0"/>
                        </a:spcAft>
                      </a:pPr>
                      <a:r>
                        <a:rPr lang="ru-RU" sz="1000" b="1" dirty="0">
                          <a:latin typeface="Times New Roman"/>
                          <a:ea typeface="Times New Roman"/>
                          <a:cs typeface="Times New Roman"/>
                        </a:rPr>
                        <a:t>Плата за Интернет – 100 монет.</a:t>
                      </a:r>
                      <a:endParaRPr lang="ru-RU" sz="12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spcBef>
                          <a:spcPts val="1400"/>
                        </a:spcBef>
                        <a:spcAft>
                          <a:spcPts val="0"/>
                        </a:spcAft>
                      </a:pPr>
                      <a:r>
                        <a:rPr lang="ru-RU" sz="1000" b="1" dirty="0">
                          <a:latin typeface="Times New Roman"/>
                          <a:ea typeface="Times New Roman"/>
                          <a:cs typeface="Times New Roman"/>
                        </a:rPr>
                        <a:t>Лекарство – 150 монет.</a:t>
                      </a:r>
                      <a:endParaRPr lang="ru-RU" sz="12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spcBef>
                          <a:spcPts val="1400"/>
                        </a:spcBef>
                        <a:spcAft>
                          <a:spcPts val="0"/>
                        </a:spcAft>
                      </a:pPr>
                      <a:r>
                        <a:rPr lang="ru-RU" sz="1000" b="1" dirty="0">
                          <a:latin typeface="Times New Roman"/>
                          <a:ea typeface="Times New Roman"/>
                          <a:cs typeface="Times New Roman"/>
                        </a:rPr>
                        <a:t>Новый чайник – </a:t>
                      </a:r>
                      <a:r>
                        <a:rPr lang="ru-RU" sz="10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120 </a:t>
                      </a:r>
                      <a:r>
                        <a:rPr lang="ru-RU" sz="1000" b="1" dirty="0">
                          <a:latin typeface="Times New Roman"/>
                          <a:ea typeface="Times New Roman"/>
                          <a:cs typeface="Times New Roman"/>
                        </a:rPr>
                        <a:t>монет.</a:t>
                      </a:r>
                      <a:endParaRPr lang="ru-RU" sz="12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spcBef>
                          <a:spcPts val="1400"/>
                        </a:spcBef>
                        <a:spcAft>
                          <a:spcPts val="0"/>
                        </a:spcAft>
                      </a:pPr>
                      <a:r>
                        <a:rPr lang="ru-RU" sz="1000" b="1" dirty="0">
                          <a:latin typeface="Times New Roman"/>
                          <a:ea typeface="Times New Roman"/>
                          <a:cs typeface="Times New Roman"/>
                        </a:rPr>
                        <a:t>Итого: </a:t>
                      </a:r>
                      <a:endParaRPr lang="ru-RU" sz="12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1400"/>
                        </a:spcBef>
                        <a:spcAft>
                          <a:spcPts val="0"/>
                        </a:spcAft>
                      </a:pPr>
                      <a:r>
                        <a:rPr lang="ru-RU" sz="10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Итого:</a:t>
                      </a:r>
                      <a:endParaRPr lang="ru-RU" sz="12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285720" y="5000636"/>
            <a:ext cx="934871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1280</a:t>
            </a:r>
            <a:endParaRPr lang="ru-RU" sz="24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1500166" y="5000636"/>
            <a:ext cx="934871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1210</a:t>
            </a:r>
            <a:endParaRPr lang="ru-RU" sz="24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2571736" y="5072074"/>
            <a:ext cx="934871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1510</a:t>
            </a:r>
            <a:endParaRPr lang="ru-RU" sz="24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3571868" y="5072074"/>
            <a:ext cx="934871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1610</a:t>
            </a:r>
            <a:endParaRPr lang="ru-RU" sz="24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4643438" y="5143512"/>
            <a:ext cx="934871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1490</a:t>
            </a:r>
            <a:endParaRPr lang="ru-RU" sz="24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5572132" y="5143512"/>
            <a:ext cx="934871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1200</a:t>
            </a:r>
            <a:endParaRPr lang="ru-RU" sz="2400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6643702" y="5214950"/>
            <a:ext cx="934871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1320</a:t>
            </a:r>
            <a:endParaRPr lang="ru-RU" sz="2400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7786710" y="5072074"/>
            <a:ext cx="934871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1320</a:t>
            </a:r>
            <a:endParaRPr lang="ru-RU" sz="2400" b="1" dirty="0"/>
          </a:p>
        </p:txBody>
      </p:sp>
      <p:sp>
        <p:nvSpPr>
          <p:cNvPr id="18" name="TextBox 17"/>
          <p:cNvSpPr txBox="1"/>
          <p:nvPr/>
        </p:nvSpPr>
        <p:spPr>
          <a:xfrm>
            <a:off x="1071538" y="5643578"/>
            <a:ext cx="1324402" cy="58477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Д &gt; Р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786050" y="5715016"/>
            <a:ext cx="1324402" cy="58477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Д ‹ Р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714876" y="5786454"/>
            <a:ext cx="1324402" cy="58477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Д &gt; Р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6643702" y="5786454"/>
            <a:ext cx="1324402" cy="58477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Д = Р</a:t>
            </a:r>
            <a:endParaRPr lang="ru-RU" sz="32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" name="Рисунок 2" descr="Муравьишка вопросик окружающий мир. Муравьишка и черепаха школа России. Муравей из окружающего мира Плешаков. Школа Росси черепаха и муравей. Муравьишка вопросик из окружающего мира"/>
          <p:cNvPicPr/>
          <p:nvPr/>
        </p:nvPicPr>
        <p:blipFill>
          <a:blip r:embed="rId2" cstate="print"/>
          <a:srcRect l="16406" t="9091" r="12500"/>
          <a:stretch>
            <a:fillRect/>
          </a:stretch>
        </p:blipFill>
        <p:spPr bwMode="auto">
          <a:xfrm flipH="1">
            <a:off x="5076056" y="1052736"/>
            <a:ext cx="3528392" cy="4896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4" descr="Picture background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87624" y="1484784"/>
            <a:ext cx="3965010" cy="43924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Тема Office">
  <a:themeElements>
    <a:clrScheme name="Другая 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1F497D"/>
      </a:hlink>
      <a:folHlink>
        <a:srgbClr val="1F497D"/>
      </a:folHlink>
    </a:clrScheme>
    <a:fontScheme name="для шаблонов синий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975</TotalTime>
  <Words>626</Words>
  <Application>Microsoft Office PowerPoint</Application>
  <PresentationFormat>Экран (4:3)</PresentationFormat>
  <Paragraphs>164</Paragraphs>
  <Slides>18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4" baseType="lpstr">
      <vt:lpstr>Arial</vt:lpstr>
      <vt:lpstr>Nexa Script Thin</vt:lpstr>
      <vt:lpstr>Comic Sans MS</vt:lpstr>
      <vt:lpstr>Times New Roman</vt:lpstr>
      <vt:lpstr>Calibri</vt:lpstr>
      <vt:lpstr>1_Тема Office</vt:lpstr>
      <vt:lpstr>«Совместный труд. Семейный бюджет, доходы и расходы семьи»</vt:lpstr>
      <vt:lpstr>Слайд 2</vt:lpstr>
      <vt:lpstr>Слайд 3</vt:lpstr>
      <vt:lpstr>Слайд 4</vt:lpstr>
      <vt:lpstr> </vt:lpstr>
      <vt:lpstr>Слайд 6</vt:lpstr>
      <vt:lpstr>Слайд 7</vt:lpstr>
      <vt:lpstr>Слайд 8</vt:lpstr>
      <vt:lpstr>Слайд 9</vt:lpstr>
      <vt:lpstr> Определите, больше или меньше станет доход семьи. Больше - поднимаемся на носочки и хлопаем в ладоши, меньше – то приседаем.  </vt:lpstr>
      <vt:lpstr>НА ЧЁМ МОЖНО СЭКОНОМИТЬ?</vt:lpstr>
      <vt:lpstr>Памятка-советы</vt:lpstr>
      <vt:lpstr>Правила безопасности при совершении покупок</vt:lpstr>
      <vt:lpstr>Слайд 14</vt:lpstr>
      <vt:lpstr>Слайд 15</vt:lpstr>
      <vt:lpstr>Слайд 16</vt:lpstr>
      <vt:lpstr>СПАСИБО  ЗА УРОК !</vt:lpstr>
      <vt:lpstr>Слайд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Тетрадь на спирали</dc:title>
  <dc:creator>Фокина Лидия Петровна</dc:creator>
  <cp:keywords>Шаблон презентации</cp:keywords>
  <cp:lastModifiedBy>Ирина Анатольевна</cp:lastModifiedBy>
  <cp:revision>108</cp:revision>
  <dcterms:created xsi:type="dcterms:W3CDTF">2014-07-06T18:18:01Z</dcterms:created>
  <dcterms:modified xsi:type="dcterms:W3CDTF">2025-06-08T18:40:26Z</dcterms:modified>
</cp:coreProperties>
</file>